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  <p:sldMasterId id="2147483661" r:id="rId4"/>
  </p:sldMasterIdLst>
  <p:sldIdLst>
    <p:sldId id="256" r:id="rId5"/>
    <p:sldId id="257" r:id="rId6"/>
    <p:sldId id="29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6" r:id="rId43"/>
    <p:sldId id="297" r:id="rId44"/>
    <p:sldId id="298" r:id="rId45"/>
    <p:sldId id="299" r:id="rId46"/>
  </p:sldIdLst>
  <p:sldSz cx="18288000" cy="10287000"/>
  <p:notesSz cx="6858000" cy="9144000"/>
  <p:embeddedFontLst>
    <p:embeddedFont>
      <p:font typeface="Arimo" panose="020B0604020202020204" charset="0"/>
      <p:regular r:id="rId47"/>
    </p:embeddedFont>
    <p:embeddedFont>
      <p:font typeface="Garnett 1" panose="020B0604020202020204" charset="0"/>
      <p:regular r:id="rId48"/>
    </p:embeddedFont>
    <p:embeddedFont>
      <p:font typeface="Garnett 2" panose="020B0604020202020204" charset="0"/>
      <p:regular r:id="rId49"/>
    </p:embeddedFont>
    <p:embeddedFont>
      <p:font typeface="Garnett 3" panose="020B0604020202020204" charset="0"/>
      <p:regular r:id="rId50"/>
    </p:embeddedFont>
    <p:embeddedFont>
      <p:font typeface="Montserrat Bold" panose="020B0604020202020204" charset="0"/>
      <p:regular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  <p:embeddedFont>
      <p:font typeface="Poppins Bold" panose="00000800000000000000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76" d="100"/>
          <a:sy n="76" d="100"/>
        </p:scale>
        <p:origin x="510" y="90"/>
      </p:cViewPr>
      <p:guideLst>
        <p:guide orient="horz" pos="215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a Analyst" userId="a87940b5-5381-4fb3-bebe-612d0594214f" providerId="ADAL" clId="{0D067868-B694-444C-A46E-279BB724F324}"/>
    <pc:docChg chg="modMainMaster">
      <pc:chgData name="Data Analyst" userId="a87940b5-5381-4fb3-bebe-612d0594214f" providerId="ADAL" clId="{0D067868-B694-444C-A46E-279BB724F324}" dt="2024-10-07T19:52:02.934" v="2" actId="6013"/>
      <pc:docMkLst>
        <pc:docMk/>
      </pc:docMkLst>
      <pc:sldMasterChg chg="mod">
        <pc:chgData name="Data Analyst" userId="a87940b5-5381-4fb3-bebe-612d0594214f" providerId="ADAL" clId="{0D067868-B694-444C-A46E-279BB724F324}" dt="2024-10-07T19:52:02.934" v="2" actId="6013"/>
        <pc:sldMasterMkLst>
          <pc:docMk/>
          <pc:sldMasterMk cId="2318086878" sldId="2147483661"/>
        </pc:sldMasterMkLst>
      </pc:sldMasterChg>
    </pc:docChg>
  </pc:docChgLst>
  <pc:docChgLst>
    <pc:chgData name="Hommood Alrowais" userId="d02de285-a6ad-4d7d-97ef-dede10f59185" providerId="ADAL" clId="{5F30C432-D1F8-4114-B8A7-6B539B6D0E43}"/>
    <pc:docChg chg="modMainMaster">
      <pc:chgData name="Hommood Alrowais" userId="d02de285-a6ad-4d7d-97ef-dede10f59185" providerId="ADAL" clId="{5F30C432-D1F8-4114-B8A7-6B539B6D0E43}" dt="2024-10-03T20:46:35.246" v="0" actId="735"/>
      <pc:docMkLst>
        <pc:docMk/>
      </pc:docMkLst>
      <pc:sldMasterChg chg="modSp">
        <pc:chgData name="Hommood Alrowais" userId="d02de285-a6ad-4d7d-97ef-dede10f59185" providerId="ADAL" clId="{5F30C432-D1F8-4114-B8A7-6B539B6D0E43}" dt="2024-10-03T20:46:35.246" v="0" actId="735"/>
        <pc:sldMasterMkLst>
          <pc:docMk/>
          <pc:sldMasterMk cId="0" sldId="2147483648"/>
        </pc:sldMasterMkLst>
      </pc:sldMasterChg>
    </pc:docChg>
  </pc:docChgLst>
  <pc:docChgLst>
    <pc:chgData name="Hommood Alrowais" userId="d02de285-a6ad-4d7d-97ef-dede10f59185" providerId="ADAL" clId="{2F63FCA4-FB62-4C89-9C7E-797EAB4E38D8}"/>
    <pc:docChg chg="undo custSel modSld">
      <pc:chgData name="Hommood Alrowais" userId="d02de285-a6ad-4d7d-97ef-dede10f59185" providerId="ADAL" clId="{2F63FCA4-FB62-4C89-9C7E-797EAB4E38D8}" dt="2024-10-03T21:22:52.492" v="14" actId="165"/>
      <pc:docMkLst>
        <pc:docMk/>
      </pc:docMkLst>
      <pc:sldChg chg="delSp modSp mod">
        <pc:chgData name="Hommood Alrowais" userId="d02de285-a6ad-4d7d-97ef-dede10f59185" providerId="ADAL" clId="{2F63FCA4-FB62-4C89-9C7E-797EAB4E38D8}" dt="2024-10-03T21:22:52.492" v="14" actId="165"/>
        <pc:sldMkLst>
          <pc:docMk/>
          <pc:sldMk cId="0" sldId="298"/>
        </pc:sldMkLst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8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9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0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1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2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3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4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5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6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7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8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19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0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1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2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3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4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5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6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7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8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29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0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1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2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3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4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5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6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7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8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39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0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1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2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3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4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5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6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7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8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49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0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1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2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3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4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5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6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7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8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59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0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1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2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3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4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5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6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7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8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69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0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1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2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3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4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5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6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7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8" creationId="{00000000-0000-0000-0000-000000000000}"/>
          </ac:spMkLst>
        </pc:spChg>
        <pc:spChg chg="mod topLvl">
          <ac:chgData name="Hommood Alrowais" userId="d02de285-a6ad-4d7d-97ef-dede10f59185" providerId="ADAL" clId="{2F63FCA4-FB62-4C89-9C7E-797EAB4E38D8}" dt="2024-10-03T21:22:52.492" v="14" actId="165"/>
          <ac:spMkLst>
            <pc:docMk/>
            <pc:sldMk cId="0" sldId="298"/>
            <ac:spMk id="79" creationId="{00000000-0000-0000-0000-000000000000}"/>
          </ac:spMkLst>
        </pc:spChg>
        <pc:grpChg chg="del mod">
          <ac:chgData name="Hommood Alrowais" userId="d02de285-a6ad-4d7d-97ef-dede10f59185" providerId="ADAL" clId="{2F63FCA4-FB62-4C89-9C7E-797EAB4E38D8}" dt="2024-10-03T21:22:52.492" v="14" actId="165"/>
          <ac:grpSpMkLst>
            <pc:docMk/>
            <pc:sldMk cId="0" sldId="298"/>
            <ac:grpSpMk id="2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9978-E605-EDF7-E5CD-33AED10B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F7B13-027E-7294-2FB8-A9981E3C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3761D-B6C5-8A4F-CDC5-81CC72DE2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47D59-960B-938A-7694-AF4233FA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9CFEA32B-2D39-8979-2481-3ED9E3E84FA0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8D46A8F3-88C8-26C8-8F76-C80B55906E3E}"/>
              </a:ext>
            </a:extLst>
          </p:cNvPr>
          <p:cNvGrpSpPr/>
          <p:nvPr userDrawn="1"/>
        </p:nvGrpSpPr>
        <p:grpSpPr>
          <a:xfrm>
            <a:off x="6727492" y="2705100"/>
            <a:ext cx="13099140" cy="9217882"/>
            <a:chOff x="0" y="0"/>
            <a:chExt cx="17465520" cy="12290510"/>
          </a:xfrm>
        </p:grpSpPr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EB2D4D13-E2FB-E2F0-8D09-19C5A87D4A5D}"/>
                </a:ext>
              </a:extLst>
            </p:cNvPr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C8B06CF7-2875-06CC-979E-8C9E17638FC9}"/>
                  </a:ext>
                </a:extLst>
              </p:cNvPr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22" name="TextBox 6">
                <a:extLst>
                  <a:ext uri="{FF2B5EF4-FFF2-40B4-BE49-F238E27FC236}">
                    <a16:creationId xmlns:a16="http://schemas.microsoft.com/office/drawing/2014/main" id="{2DB4FFA4-5D19-C83B-B5AE-EBC2D6110F42}"/>
                  </a:ext>
                </a:extLst>
              </p:cNvPr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6" name="Group 7">
              <a:extLst>
                <a:ext uri="{FF2B5EF4-FFF2-40B4-BE49-F238E27FC236}">
                  <a16:creationId xmlns:a16="http://schemas.microsoft.com/office/drawing/2014/main" id="{57D1A401-1B1F-ACEB-DEAC-0CFAD8876049}"/>
                </a:ext>
              </a:extLst>
            </p:cNvPr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A6CC206E-1AF5-EB57-0E8F-06D525625F53}"/>
                  </a:ext>
                </a:extLst>
              </p:cNvPr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 dirty="0"/>
              </a:p>
            </p:txBody>
          </p:sp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884C086D-EBD1-64CF-9879-1BBBB0F6C158}"/>
                  </a:ext>
                </a:extLst>
              </p:cNvPr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86EA9616-5EB6-DABD-7349-BBAE5F0320A8}"/>
                </a:ext>
              </a:extLst>
            </p:cNvPr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9F6DAC1E-6EC8-7312-25A9-F8E6A5B1483B}"/>
                  </a:ext>
                </a:extLst>
              </p:cNvPr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3" name="Freeform 12">
            <a:extLst>
              <a:ext uri="{FF2B5EF4-FFF2-40B4-BE49-F238E27FC236}">
                <a16:creationId xmlns:a16="http://schemas.microsoft.com/office/drawing/2014/main" id="{003B9DEB-C9B0-DA76-BF3B-A2173631CDC3}"/>
              </a:ext>
            </a:extLst>
          </p:cNvPr>
          <p:cNvSpPr/>
          <p:nvPr userDrawn="1"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E296052C-1C97-6E23-F134-C575255E9042}"/>
              </a:ext>
            </a:extLst>
          </p:cNvPr>
          <p:cNvGrpSpPr/>
          <p:nvPr userDrawn="1"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A765CE08-1416-A004-8F3B-444C8099742F}"/>
                </a:ext>
              </a:extLst>
            </p:cNvPr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5157FBE-C5CB-507C-F337-CD18CF473252}"/>
                </a:ext>
              </a:extLst>
            </p:cNvPr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C24C85B-3A59-CD2C-AA5A-8BD8BF46F484}"/>
                </a:ext>
              </a:extLst>
            </p:cNvPr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F12585CD-8ED5-8839-0E80-2CFC5902C15E}"/>
                </a:ext>
              </a:extLst>
            </p:cNvPr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87C1D773-35F7-CEA7-C6BA-ABEF46D631DD}"/>
              </a:ext>
            </a:extLst>
          </p:cNvPr>
          <p:cNvGrpSpPr/>
          <p:nvPr userDrawn="1"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ED4473-E322-138A-6781-2544B78B41AC}"/>
                </a:ext>
              </a:extLst>
            </p:cNvPr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46177D5-4C82-3A7B-3777-ADC87F830982}"/>
                </a:ext>
              </a:extLst>
            </p:cNvPr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894921B-8BE8-1186-1E64-72D4F7D1CDA3}"/>
                </a:ext>
              </a:extLst>
            </p:cNvPr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16E100DA-DEE6-AD98-5C1D-BBAA9FD61E63}"/>
                </a:ext>
              </a:extLst>
            </p:cNvPr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7831B707-7552-B4DE-2D6F-7886F44F649F}"/>
                </a:ext>
              </a:extLst>
            </p:cNvPr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8" name="AutoShape 27">
            <a:extLst>
              <a:ext uri="{FF2B5EF4-FFF2-40B4-BE49-F238E27FC236}">
                <a16:creationId xmlns:a16="http://schemas.microsoft.com/office/drawing/2014/main" id="{0042B2BF-C309-4269-C39A-E79AF96EDE99}"/>
              </a:ext>
            </a:extLst>
          </p:cNvPr>
          <p:cNvSpPr/>
          <p:nvPr/>
        </p:nvSpPr>
        <p:spPr>
          <a:xfrm flipH="1">
            <a:off x="10984499" y="3442296"/>
            <a:ext cx="831" cy="907963"/>
          </a:xfrm>
          <a:prstGeom prst="line">
            <a:avLst/>
          </a:prstGeom>
          <a:ln w="14203" cap="flat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1" name="AutoShape 30">
            <a:extLst>
              <a:ext uri="{FF2B5EF4-FFF2-40B4-BE49-F238E27FC236}">
                <a16:creationId xmlns:a16="http://schemas.microsoft.com/office/drawing/2014/main" id="{90750CBE-A283-A394-CD65-CF950F589F49}"/>
              </a:ext>
            </a:extLst>
          </p:cNvPr>
          <p:cNvSpPr/>
          <p:nvPr userDrawn="1"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AFA1C398-1220-9502-3E7F-43357F09F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5" name="Text2">
            <a:extLst>
              <a:ext uri="{FF2B5EF4-FFF2-40B4-BE49-F238E27FC236}">
                <a16:creationId xmlns:a16="http://schemas.microsoft.com/office/drawing/2014/main" id="{32555A7E-ECF5-2957-6914-FEF053A682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7" name="Date">
            <a:extLst>
              <a:ext uri="{FF2B5EF4-FFF2-40B4-BE49-F238E27FC236}">
                <a16:creationId xmlns:a16="http://schemas.microsoft.com/office/drawing/2014/main" id="{D8BED666-E801-CD00-7A37-1AADF324D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90"/>
            </a:lvl1pPr>
          </a:lstStyle>
          <a:p>
            <a:pPr lvl="0"/>
            <a:r>
              <a:rPr lang="en-US" dirty="0"/>
              <a:t>Date</a:t>
            </a:r>
            <a:endParaRPr lang="en-CA" dirty="0"/>
          </a:p>
        </p:txBody>
      </p:sp>
      <p:sp>
        <p:nvSpPr>
          <p:cNvPr id="48" name="BigTitle">
            <a:extLst>
              <a:ext uri="{FF2B5EF4-FFF2-40B4-BE49-F238E27FC236}">
                <a16:creationId xmlns:a16="http://schemas.microsoft.com/office/drawing/2014/main" id="{82287B3E-8E43-B4FA-724D-C8A17736D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Master title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9927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42A1-0A1F-0D73-3F21-88A8E9EE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BE61E-7476-5944-2079-12F4E37A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C79EB-DDB6-4A74-9918-4289F7304106}" type="datetimeFigureOut">
              <a:rPr lang="en-CA" smtClean="0"/>
              <a:pPr/>
              <a:t>2024-10-07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679CB-E255-C411-D8C6-235D532DB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8334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6520-2915-3BC3-8BBD-E008F128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5B2C-D26F-F85E-8F4E-0BD59AF90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D2C22-B055-8B77-F154-456752E07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A4E96-7D51-07B8-8173-07E83EDF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2FFEB-2DC1-617C-4342-B4CB7599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407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BB8A-D10A-5240-CAD8-42FCA88E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A9716-EDF3-96F5-8E21-2AF370FEE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D229-E367-75FC-B8B9-31F2AF19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D975-19B0-2775-2336-1A81D966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C0CDE-7D66-5BD9-7BA7-9155B29B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2876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D911-4678-4FAF-F58E-F76EC078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86F9-48CE-29E1-37FD-1A3AD93E0A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A4536-16A7-9014-C997-EB095DD8F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E3236-17A6-47F5-6BB2-D955A030F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445D4-28A9-512E-1479-DE005A33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48C7D-58FF-80DA-43B3-87F93618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7042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3F11-EF41-A474-98EC-9BF7695D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124A-70FA-5C1A-1A28-F074E093F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F8A0-CC19-5F1F-B37D-E015E59AB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BECC5-FE4A-8D6A-796C-FD062776F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37D45-4F7F-6CF0-EE3C-F17875E67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0CCF9D-380A-EF40-74F4-CCDCB99983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53C57-E575-A216-D3B2-92F87078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6B2191-A675-EF93-E7BA-AC5C6512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5177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1873-82A7-AAA9-94E6-9666C3D1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F9D21-A9C7-73EA-AAE7-F7E56C2F1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E2EF7-9ABB-7859-BC0F-0938124E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A6676-2036-DB89-A85B-1B679C52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5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B92FD-3970-E10B-0C89-20FD5466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78F67-5A04-626D-8833-9007CA0B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4F232-DBEE-D234-C0A3-F116E116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85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BCB3-1ACF-5C0D-A43B-8F0D6F7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19BFC-D568-6A96-1E09-3DB3638AE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63F36-ED83-7015-CDF2-DD98342CC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C398A-78C8-57D5-FA6B-DD502C46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AC004-05A1-1BC7-2C46-57038C6B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44DA6-CE30-F6F1-43D6-D931A9AE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269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C454-50AF-83B4-258D-CCCC673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58DEB-37FB-2707-23CB-3D89BC8AA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BDCD4-92EC-B880-EC24-D7B64A4C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CC563-5B4A-A2F6-AB72-EF16D43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91EB7-78D6-A1CD-74FC-BB18077A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8DC15-7F4C-D89B-3A62-8CBC41AF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879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F82A-4A8A-3471-F72F-C5EE43CD5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BE9B4-2903-E98E-4B30-F5ACFC47F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2E352-F733-CC98-66C4-D79BB1FC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2DE5-2E96-0236-6602-909153EC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1EE2-9C5F-2ADD-3BE0-A8995559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905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5D7F-0CDE-22F6-ACDC-9DD66E27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29C61C-05DC-83E6-E58F-FEE811D9B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8B3A9-9C83-5DBA-31C9-93086CE5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BB5C79EB-DDB6-4A74-9918-4289F7304106}" type="datetimeFigureOut">
              <a:rPr lang="en-CA" smtClean="0"/>
              <a:t>2024-10-07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5F9CE-13DF-053E-B637-72807C13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C7263-A4C0-55EA-730A-31C4CEE4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F9290F58-95BB-456A-817C-445CAF5640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34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CFA40-4D61-D0A0-EF95-B7853AD85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584CA-89E2-2E36-CE18-44B1BEFD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0A796-43BC-19F8-0A95-ACC5C7FF4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22860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BB5C79EB-DDB6-4A74-9918-4289F7304106}" type="datetimeFigureOut">
              <a:rPr lang="en-CA" smtClean="0"/>
              <a:pPr/>
              <a:t>2024-10-07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6E570-0841-930D-C760-67C3344E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Garnett 1" panose="020B0604020202020204" charset="0"/>
              </a:defRPr>
            </a:lvl1pPr>
          </a:lstStyle>
          <a:p>
            <a:fld id="{F9290F58-95BB-456A-817C-445CAF5640D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808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nett 2" panose="020B060402020202020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nett 1" panose="020B060402020202020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26" Type="http://schemas.openxmlformats.org/officeDocument/2006/relationships/image" Target="../media/image16.svg"/><Relationship Id="rId3" Type="http://schemas.openxmlformats.org/officeDocument/2006/relationships/image" Target="../media/image31.png"/><Relationship Id="rId21" Type="http://schemas.openxmlformats.org/officeDocument/2006/relationships/image" Target="../media/image11.png"/><Relationship Id="rId7" Type="http://schemas.openxmlformats.org/officeDocument/2006/relationships/image" Target="../media/image35.png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image" Target="../media/image30.jpeg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39.svg"/><Relationship Id="rId24" Type="http://schemas.openxmlformats.org/officeDocument/2006/relationships/image" Target="../media/image14.svg"/><Relationship Id="rId5" Type="http://schemas.openxmlformats.org/officeDocument/2006/relationships/image" Target="../media/image33.png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svg"/><Relationship Id="rId10" Type="http://schemas.openxmlformats.org/officeDocument/2006/relationships/image" Target="../media/image38.png"/><Relationship Id="rId19" Type="http://schemas.openxmlformats.org/officeDocument/2006/relationships/image" Target="../media/image9.png"/><Relationship Id="rId4" Type="http://schemas.openxmlformats.org/officeDocument/2006/relationships/image" Target="../media/image32.svg"/><Relationship Id="rId9" Type="http://schemas.openxmlformats.org/officeDocument/2006/relationships/image" Target="../media/image37.svg"/><Relationship Id="rId14" Type="http://schemas.openxmlformats.org/officeDocument/2006/relationships/image" Target="../media/image4.svg"/><Relationship Id="rId22" Type="http://schemas.openxmlformats.org/officeDocument/2006/relationships/image" Target="../media/image12.svg"/><Relationship Id="rId27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0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2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7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4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54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52.jpeg"/><Relationship Id="rId16" Type="http://schemas.openxmlformats.org/officeDocument/2006/relationships/image" Target="../media/image15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5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7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0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59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2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61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3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26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5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image" Target="../media/image44.jpeg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7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8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69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70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image" Target="../media/image44.jpe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72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71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6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7.jpeg"/><Relationship Id="rId16" Type="http://schemas.openxmlformats.org/officeDocument/2006/relationships/image" Target="../media/image15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040" r="-2517" b="-7832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98031" y="6316546"/>
            <a:ext cx="9056008" cy="2012813"/>
            <a:chOff x="0" y="0"/>
            <a:chExt cx="12074677" cy="268375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6675"/>
              <a:ext cx="9003823" cy="261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79"/>
                </a:lnSpc>
              </a:pPr>
              <a:r>
                <a:rPr lang="en-US" sz="6890" dirty="0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Board Report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570285" y="399689"/>
              <a:ext cx="2504393" cy="1941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677"/>
                </a:lnSpc>
              </a:pPr>
              <a:r>
                <a:rPr lang="en-US" sz="5161" dirty="0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6" name="AutoShape 26"/>
            <p:cNvSpPr/>
            <p:nvPr/>
          </p:nvSpPr>
          <p:spPr>
            <a:xfrm flipH="1">
              <a:off x="9161338" y="342557"/>
              <a:ext cx="1982" cy="2165062"/>
            </a:xfrm>
            <a:prstGeom prst="line">
              <a:avLst/>
            </a:prstGeom>
            <a:ln w="25400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28700" y="-401871"/>
            <a:ext cx="16542638" cy="571226"/>
            <a:chOff x="0" y="0"/>
            <a:chExt cx="9501471" cy="32809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501470" cy="328091"/>
            </a:xfrm>
            <a:custGeom>
              <a:avLst/>
              <a:gdLst/>
              <a:ahLst/>
              <a:cxnLst/>
              <a:rect l="l" t="t" r="r" b="b"/>
              <a:pathLst>
                <a:path w="9501470" h="328091">
                  <a:moveTo>
                    <a:pt x="0" y="0"/>
                  </a:moveTo>
                  <a:lnTo>
                    <a:pt x="9501470" y="0"/>
                  </a:lnTo>
                  <a:lnTo>
                    <a:pt x="9501470" y="328091"/>
                  </a:lnTo>
                  <a:lnTo>
                    <a:pt x="0" y="328091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9501471" cy="337616"/>
            </a:xfrm>
            <a:prstGeom prst="rect">
              <a:avLst/>
            </a:prstGeom>
          </p:spPr>
          <p:txBody>
            <a:bodyPr lIns="5564" tIns="5564" rIns="5564" bIns="5564" rtlCol="0" anchor="ctr"/>
            <a:lstStyle/>
            <a:p>
              <a:pPr algn="ctr">
                <a:lnSpc>
                  <a:spcPts val="98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464384" y="1755412"/>
            <a:ext cx="9579611" cy="9715763"/>
            <a:chOff x="0" y="0"/>
            <a:chExt cx="1236857" cy="1254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6857" cy="1254436"/>
            </a:xfrm>
            <a:custGeom>
              <a:avLst/>
              <a:gdLst/>
              <a:ahLst/>
              <a:cxnLst/>
              <a:rect l="l" t="t" r="r" b="b"/>
              <a:pathLst>
                <a:path w="1236857" h="1254436">
                  <a:moveTo>
                    <a:pt x="73644" y="0"/>
                  </a:moveTo>
                  <a:lnTo>
                    <a:pt x="1163213" y="0"/>
                  </a:lnTo>
                  <a:cubicBezTo>
                    <a:pt x="1203886" y="0"/>
                    <a:pt x="1236857" y="32971"/>
                    <a:pt x="1236857" y="73644"/>
                  </a:cubicBezTo>
                  <a:lnTo>
                    <a:pt x="1236857" y="1180792"/>
                  </a:lnTo>
                  <a:cubicBezTo>
                    <a:pt x="1236857" y="1221465"/>
                    <a:pt x="1203886" y="1254436"/>
                    <a:pt x="1163213" y="1254436"/>
                  </a:cubicBezTo>
                  <a:lnTo>
                    <a:pt x="73644" y="1254436"/>
                  </a:lnTo>
                  <a:cubicBezTo>
                    <a:pt x="32971" y="1254436"/>
                    <a:pt x="0" y="1221465"/>
                    <a:pt x="0" y="1180792"/>
                  </a:cubicBezTo>
                  <a:lnTo>
                    <a:pt x="0" y="73644"/>
                  </a:lnTo>
                  <a:cubicBezTo>
                    <a:pt x="0" y="32971"/>
                    <a:pt x="32971" y="0"/>
                    <a:pt x="7364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236857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28800" y="1890866"/>
            <a:ext cx="14592821" cy="9715763"/>
            <a:chOff x="0" y="0"/>
            <a:chExt cx="1884130" cy="12544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4130" cy="1254436"/>
            </a:xfrm>
            <a:custGeom>
              <a:avLst/>
              <a:gdLst/>
              <a:ahLst/>
              <a:cxnLst/>
              <a:rect l="l" t="t" r="r" b="b"/>
              <a:pathLst>
                <a:path w="1884130" h="1254436">
                  <a:moveTo>
                    <a:pt x="48344" y="0"/>
                  </a:moveTo>
                  <a:lnTo>
                    <a:pt x="1835786" y="0"/>
                  </a:lnTo>
                  <a:cubicBezTo>
                    <a:pt x="1862486" y="0"/>
                    <a:pt x="1884130" y="21644"/>
                    <a:pt x="1884130" y="48344"/>
                  </a:cubicBezTo>
                  <a:lnTo>
                    <a:pt x="1884130" y="1206092"/>
                  </a:lnTo>
                  <a:cubicBezTo>
                    <a:pt x="1884130" y="1232792"/>
                    <a:pt x="1862486" y="1254436"/>
                    <a:pt x="1835786" y="1254436"/>
                  </a:cubicBezTo>
                  <a:lnTo>
                    <a:pt x="48344" y="1254436"/>
                  </a:lnTo>
                  <a:cubicBezTo>
                    <a:pt x="21644" y="1254436"/>
                    <a:pt x="0" y="1232792"/>
                    <a:pt x="0" y="1206092"/>
                  </a:cubicBezTo>
                  <a:lnTo>
                    <a:pt x="0" y="48344"/>
                  </a:lnTo>
                  <a:cubicBezTo>
                    <a:pt x="0" y="21644"/>
                    <a:pt x="21644" y="0"/>
                    <a:pt x="4834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884130" cy="1254436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0556" y="2375462"/>
            <a:ext cx="3669781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Average Weekly 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2023 - June 2024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572" y="2217230"/>
            <a:ext cx="15459276" cy="74289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-5400000">
            <a:off x="45792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1649784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Canada Day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575561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Civic Holiday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637836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Labour Day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778909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Thanksgiving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10538538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New Year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9909780" y="5687198"/>
            <a:ext cx="2314398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FFFFFF"/>
                </a:solidFill>
                <a:latin typeface="Garnett 1"/>
                <a:ea typeface="Garnett 1"/>
                <a:cs typeface="Garnett 1"/>
                <a:sym typeface="Garnett 1"/>
              </a:rPr>
              <a:t>Christmas / Boxing Day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2143466" y="6069226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Family Day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13294720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Good Friday</a:t>
            </a:r>
          </a:p>
        </p:txBody>
      </p:sp>
      <p:sp>
        <p:nvSpPr>
          <p:cNvPr id="20" name="TextBox 20"/>
          <p:cNvSpPr txBox="1"/>
          <p:nvPr/>
        </p:nvSpPr>
        <p:spPr>
          <a:xfrm rot="-5400000">
            <a:off x="15115284" y="6078174"/>
            <a:ext cx="1532446" cy="19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9"/>
              </a:lnSpc>
            </a:pPr>
            <a:r>
              <a:rPr lang="en-US" sz="139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Victoria Day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163129" y="9582644"/>
            <a:ext cx="5827375" cy="343557"/>
            <a:chOff x="0" y="0"/>
            <a:chExt cx="7769833" cy="458076"/>
          </a:xfrm>
        </p:grpSpPr>
        <p:sp>
          <p:nvSpPr>
            <p:cNvPr id="22" name="Freeform 22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067879" y="8954518"/>
            <a:ext cx="2593650" cy="601159"/>
            <a:chOff x="0" y="0"/>
            <a:chExt cx="3458200" cy="801546"/>
          </a:xfrm>
        </p:grpSpPr>
        <p:sp>
          <p:nvSpPr>
            <p:cNvPr id="27" name="Freeform 27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2" name="Group 3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242" t="-41984" b="-3252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500493"/>
            <a:ext cx="7597755" cy="9018613"/>
            <a:chOff x="0" y="0"/>
            <a:chExt cx="980973" cy="11644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164425"/>
            </a:xfrm>
            <a:custGeom>
              <a:avLst/>
              <a:gdLst/>
              <a:ahLst/>
              <a:cxnLst/>
              <a:rect l="l" t="t" r="r" b="b"/>
              <a:pathLst>
                <a:path w="980973" h="1164425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1071571"/>
                  </a:lnTo>
                  <a:cubicBezTo>
                    <a:pt x="980973" y="1122853"/>
                    <a:pt x="939401" y="1164425"/>
                    <a:pt x="888119" y="1164425"/>
                  </a:cubicBezTo>
                  <a:lnTo>
                    <a:pt x="92854" y="1164425"/>
                  </a:lnTo>
                  <a:cubicBezTo>
                    <a:pt x="41572" y="1164425"/>
                    <a:pt x="0" y="1122853"/>
                    <a:pt x="0" y="1071571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2626228"/>
            <a:ext cx="11573819" cy="9018613"/>
            <a:chOff x="0" y="0"/>
            <a:chExt cx="1494336" cy="11644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164425"/>
            </a:xfrm>
            <a:custGeom>
              <a:avLst/>
              <a:gdLst/>
              <a:ahLst/>
              <a:cxnLst/>
              <a:rect l="l" t="t" r="r" b="b"/>
              <a:pathLst>
                <a:path w="1494336" h="1164425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1103470"/>
                  </a:lnTo>
                  <a:cubicBezTo>
                    <a:pt x="1494336" y="1119636"/>
                    <a:pt x="1487914" y="1135140"/>
                    <a:pt x="1476483" y="1146572"/>
                  </a:cubicBezTo>
                  <a:cubicBezTo>
                    <a:pt x="1465052" y="1158003"/>
                    <a:pt x="1449548" y="1164425"/>
                    <a:pt x="1433382" y="1164425"/>
                  </a:cubicBezTo>
                  <a:lnTo>
                    <a:pt x="60955" y="1164425"/>
                  </a:lnTo>
                  <a:cubicBezTo>
                    <a:pt x="44789" y="1164425"/>
                    <a:pt x="29284" y="1158003"/>
                    <a:pt x="17853" y="1146572"/>
                  </a:cubicBezTo>
                  <a:cubicBezTo>
                    <a:pt x="6422" y="1135140"/>
                    <a:pt x="0" y="1119636"/>
                    <a:pt x="0" y="1103470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164425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30574" y="3368124"/>
            <a:ext cx="6057741" cy="5376063"/>
            <a:chOff x="0" y="0"/>
            <a:chExt cx="8076989" cy="7168085"/>
          </a:xfrm>
        </p:grpSpPr>
        <p:sp>
          <p:nvSpPr>
            <p:cNvPr id="10" name="Freeform 10"/>
            <p:cNvSpPr/>
            <p:nvPr/>
          </p:nvSpPr>
          <p:spPr>
            <a:xfrm>
              <a:off x="303787" y="0"/>
              <a:ext cx="688882" cy="714877"/>
            </a:xfrm>
            <a:custGeom>
              <a:avLst/>
              <a:gdLst/>
              <a:ahLst/>
              <a:cxnLst/>
              <a:rect l="l" t="t" r="r" b="b"/>
              <a:pathLst>
                <a:path w="688882" h="714877">
                  <a:moveTo>
                    <a:pt x="0" y="0"/>
                  </a:moveTo>
                  <a:lnTo>
                    <a:pt x="688881" y="0"/>
                  </a:lnTo>
                  <a:lnTo>
                    <a:pt x="688881" y="714877"/>
                  </a:lnTo>
                  <a:lnTo>
                    <a:pt x="0" y="714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72176" y="2215755"/>
              <a:ext cx="691070" cy="691070"/>
            </a:xfrm>
            <a:custGeom>
              <a:avLst/>
              <a:gdLst/>
              <a:ahLst/>
              <a:cxnLst/>
              <a:rect l="l" t="t" r="r" b="b"/>
              <a:pathLst>
                <a:path w="691070" h="691070">
                  <a:moveTo>
                    <a:pt x="0" y="0"/>
                  </a:moveTo>
                  <a:lnTo>
                    <a:pt x="691070" y="0"/>
                  </a:lnTo>
                  <a:lnTo>
                    <a:pt x="691070" y="691070"/>
                  </a:lnTo>
                  <a:lnTo>
                    <a:pt x="0" y="691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9809" y="3208772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6" y="0"/>
                  </a:lnTo>
                  <a:lnTo>
                    <a:pt x="773436" y="875175"/>
                  </a:lnTo>
                  <a:lnTo>
                    <a:pt x="0" y="875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4938" y="4385894"/>
              <a:ext cx="773436" cy="875176"/>
            </a:xfrm>
            <a:custGeom>
              <a:avLst/>
              <a:gdLst/>
              <a:ahLst/>
              <a:cxnLst/>
              <a:rect l="l" t="t" r="r" b="b"/>
              <a:pathLst>
                <a:path w="773436" h="875176">
                  <a:moveTo>
                    <a:pt x="0" y="0"/>
                  </a:moveTo>
                  <a:lnTo>
                    <a:pt x="773437" y="0"/>
                  </a:lnTo>
                  <a:lnTo>
                    <a:pt x="773437" y="875176"/>
                  </a:lnTo>
                  <a:lnTo>
                    <a:pt x="0" y="87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87305" y="5431272"/>
              <a:ext cx="566100" cy="851278"/>
            </a:xfrm>
            <a:custGeom>
              <a:avLst/>
              <a:gdLst/>
              <a:ahLst/>
              <a:cxnLst/>
              <a:rect l="l" t="t" r="r" b="b"/>
              <a:pathLst>
                <a:path w="566100" h="851278">
                  <a:moveTo>
                    <a:pt x="0" y="0"/>
                  </a:moveTo>
                  <a:lnTo>
                    <a:pt x="566100" y="0"/>
                  </a:lnTo>
                  <a:lnTo>
                    <a:pt x="566100" y="851278"/>
                  </a:lnTo>
                  <a:lnTo>
                    <a:pt x="0" y="85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11134" y="147564"/>
              <a:ext cx="6865855" cy="7020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Average age of 34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10% living with HIV</a:t>
              </a:r>
            </a:p>
            <a:p>
              <a:pPr algn="l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l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Cis men: 87%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men: 0.9%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Trans women: 1.4%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Non binary: 5.6%</a:t>
              </a:r>
            </a:p>
            <a:p>
              <a:pPr algn="just">
                <a:lnSpc>
                  <a:spcPts val="3192"/>
                </a:lnSpc>
              </a:pPr>
              <a:endParaRPr lang="en-US" sz="2902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endParaRPr>
            </a:p>
            <a:p>
              <a:pPr algn="just">
                <a:lnSpc>
                  <a:spcPts val="3192"/>
                </a:lnSpc>
                <a:spcBef>
                  <a:spcPct val="0"/>
                </a:spcBef>
              </a:pPr>
              <a:r>
                <a:rPr lang="en-US" sz="2902" dirty="0">
                  <a:solidFill>
                    <a:srgbClr val="000000"/>
                  </a:solidFill>
                  <a:latin typeface="Garnett 3"/>
                  <a:ea typeface="Garnett 3"/>
                  <a:cs typeface="Garnett 3"/>
                  <a:sym typeface="Garnett 3"/>
                </a:rPr>
                <a:t>Other gender identity : 1.5%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42195"/>
              <a:ext cx="1183313" cy="1183313"/>
            </a:xfrm>
            <a:custGeom>
              <a:avLst/>
              <a:gdLst/>
              <a:ahLst/>
              <a:cxnLst/>
              <a:rect l="l" t="t" r="r" b="b"/>
              <a:pathLst>
                <a:path w="1183313" h="1183313">
                  <a:moveTo>
                    <a:pt x="0" y="0"/>
                  </a:moveTo>
                  <a:lnTo>
                    <a:pt x="1183313" y="0"/>
                  </a:lnTo>
                  <a:lnTo>
                    <a:pt x="1183313" y="1183313"/>
                  </a:lnTo>
                  <a:lnTo>
                    <a:pt x="0" y="1183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034418" y="3396699"/>
            <a:ext cx="3775937" cy="153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Demographics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</a:t>
            </a:r>
          </a:p>
          <a:p>
            <a:pPr algn="l">
              <a:lnSpc>
                <a:spcPts val="4018"/>
              </a:lnSpc>
            </a:pPr>
            <a:r>
              <a:rPr lang="en-US" sz="36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62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1158734"/>
            <a:ext cx="7959729" cy="10341923"/>
            <a:chOff x="0" y="0"/>
            <a:chExt cx="1027708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35282"/>
            </a:xfrm>
            <a:custGeom>
              <a:avLst/>
              <a:gdLst/>
              <a:ahLst/>
              <a:cxnLst/>
              <a:rect l="l" t="t" r="r" b="b"/>
              <a:pathLst>
                <a:path w="1027708" h="1335282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246651"/>
                  </a:lnTo>
                  <a:cubicBezTo>
                    <a:pt x="1027708" y="1270157"/>
                    <a:pt x="1018371" y="1292701"/>
                    <a:pt x="1001749" y="1309323"/>
                  </a:cubicBezTo>
                  <a:cubicBezTo>
                    <a:pt x="985128" y="1325944"/>
                    <a:pt x="962584" y="1335282"/>
                    <a:pt x="939077" y="1335282"/>
                  </a:cubicBezTo>
                  <a:lnTo>
                    <a:pt x="88631" y="1335282"/>
                  </a:lnTo>
                  <a:cubicBezTo>
                    <a:pt x="65125" y="1335282"/>
                    <a:pt x="42581" y="1325944"/>
                    <a:pt x="25959" y="1309323"/>
                  </a:cubicBezTo>
                  <a:cubicBezTo>
                    <a:pt x="9338" y="1292701"/>
                    <a:pt x="0" y="1270157"/>
                    <a:pt x="0" y="1246651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1302918"/>
            <a:ext cx="12125221" cy="10341923"/>
            <a:chOff x="0" y="0"/>
            <a:chExt cx="1565530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35282"/>
            </a:xfrm>
            <a:custGeom>
              <a:avLst/>
              <a:gdLst/>
              <a:ahLst/>
              <a:cxnLst/>
              <a:rect l="l" t="t" r="r" b="b"/>
              <a:pathLst>
                <a:path w="1565530" h="1335282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277099"/>
                  </a:lnTo>
                  <a:cubicBezTo>
                    <a:pt x="1565530" y="1292530"/>
                    <a:pt x="1559400" y="1307329"/>
                    <a:pt x="1548489" y="1318241"/>
                  </a:cubicBezTo>
                  <a:cubicBezTo>
                    <a:pt x="1537577" y="1329152"/>
                    <a:pt x="1522778" y="1335282"/>
                    <a:pt x="1507347" y="1335282"/>
                  </a:cubicBezTo>
                  <a:lnTo>
                    <a:pt x="58183" y="1335282"/>
                  </a:lnTo>
                  <a:cubicBezTo>
                    <a:pt x="42752" y="1335282"/>
                    <a:pt x="27953" y="1329152"/>
                    <a:pt x="17041" y="1318241"/>
                  </a:cubicBezTo>
                  <a:cubicBezTo>
                    <a:pt x="6130" y="1307329"/>
                    <a:pt x="0" y="1292530"/>
                    <a:pt x="0" y="1277099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296" y="2080928"/>
            <a:ext cx="8596438" cy="732347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561730" y="1793026"/>
            <a:ext cx="3775937" cy="203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by individuals</a:t>
            </a:r>
          </a:p>
          <a:p>
            <a:pPr algn="l">
              <a:lnSpc>
                <a:spcPts val="4018"/>
              </a:lnSpc>
            </a:pPr>
            <a:r>
              <a:rPr lang="en-US" sz="36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to June 2024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667" b="-8366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387571" y="1158734"/>
            <a:ext cx="10278620" cy="10341923"/>
            <a:chOff x="0" y="0"/>
            <a:chExt cx="1327109" cy="1335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109" cy="1335282"/>
            </a:xfrm>
            <a:custGeom>
              <a:avLst/>
              <a:gdLst/>
              <a:ahLst/>
              <a:cxnLst/>
              <a:rect l="l" t="t" r="r" b="b"/>
              <a:pathLst>
                <a:path w="1327109" h="1335282">
                  <a:moveTo>
                    <a:pt x="68636" y="0"/>
                  </a:moveTo>
                  <a:lnTo>
                    <a:pt x="1258473" y="0"/>
                  </a:lnTo>
                  <a:cubicBezTo>
                    <a:pt x="1296379" y="0"/>
                    <a:pt x="1327109" y="30729"/>
                    <a:pt x="1327109" y="68636"/>
                  </a:cubicBezTo>
                  <a:lnTo>
                    <a:pt x="1327109" y="1266646"/>
                  </a:lnTo>
                  <a:cubicBezTo>
                    <a:pt x="1327109" y="1304553"/>
                    <a:pt x="1296379" y="1335282"/>
                    <a:pt x="1258473" y="1335282"/>
                  </a:cubicBezTo>
                  <a:lnTo>
                    <a:pt x="68636" y="1335282"/>
                  </a:lnTo>
                  <a:cubicBezTo>
                    <a:pt x="30729" y="1335282"/>
                    <a:pt x="0" y="1304553"/>
                    <a:pt x="0" y="1266646"/>
                  </a:cubicBezTo>
                  <a:lnTo>
                    <a:pt x="0" y="68636"/>
                  </a:lnTo>
                  <a:cubicBezTo>
                    <a:pt x="0" y="30729"/>
                    <a:pt x="30729" y="0"/>
                    <a:pt x="6863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327109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63984" y="1302918"/>
            <a:ext cx="15657637" cy="10341923"/>
            <a:chOff x="0" y="0"/>
            <a:chExt cx="2021612" cy="13352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1612" cy="1335282"/>
            </a:xfrm>
            <a:custGeom>
              <a:avLst/>
              <a:gdLst/>
              <a:ahLst/>
              <a:cxnLst/>
              <a:rect l="l" t="t" r="r" b="b"/>
              <a:pathLst>
                <a:path w="2021612" h="1335282">
                  <a:moveTo>
                    <a:pt x="45057" y="0"/>
                  </a:moveTo>
                  <a:lnTo>
                    <a:pt x="1976556" y="0"/>
                  </a:lnTo>
                  <a:cubicBezTo>
                    <a:pt x="2001440" y="0"/>
                    <a:pt x="2021612" y="20173"/>
                    <a:pt x="2021612" y="45057"/>
                  </a:cubicBezTo>
                  <a:lnTo>
                    <a:pt x="2021612" y="1290225"/>
                  </a:lnTo>
                  <a:cubicBezTo>
                    <a:pt x="2021612" y="1315109"/>
                    <a:pt x="2001440" y="1335282"/>
                    <a:pt x="1976556" y="1335282"/>
                  </a:cubicBezTo>
                  <a:lnTo>
                    <a:pt x="45057" y="1335282"/>
                  </a:lnTo>
                  <a:cubicBezTo>
                    <a:pt x="20173" y="1335282"/>
                    <a:pt x="0" y="1315109"/>
                    <a:pt x="0" y="1290225"/>
                  </a:cubicBezTo>
                  <a:lnTo>
                    <a:pt x="0" y="45057"/>
                  </a:lnTo>
                  <a:cubicBezTo>
                    <a:pt x="0" y="20173"/>
                    <a:pt x="20173" y="0"/>
                    <a:pt x="450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021612" cy="133528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63" y="2100193"/>
            <a:ext cx="10484399" cy="802860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65921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00554C"/>
                </a:solidFill>
                <a:latin typeface="Garnett 2"/>
                <a:ea typeface="Garnett 2"/>
                <a:cs typeface="Garnett 2"/>
                <a:sym typeface="Garnett 2"/>
              </a:rPr>
              <a:t>&gt; Toronto Census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03174" y="2139932"/>
            <a:ext cx="2242916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4"/>
              </a:lnSpc>
            </a:pPr>
            <a:r>
              <a:rPr lang="en-US" sz="1912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= Toronto Census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49752" y="2139932"/>
            <a:ext cx="2032190" cy="52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4"/>
              </a:lnSpc>
            </a:pPr>
            <a:r>
              <a:rPr lang="en-US" sz="1912">
                <a:solidFill>
                  <a:srgbClr val="3A36A1"/>
                </a:solidFill>
                <a:latin typeface="Garnett 2"/>
                <a:ea typeface="Garnett 2"/>
                <a:cs typeface="Garnett 2"/>
                <a:sym typeface="Garnett 2"/>
              </a:rPr>
              <a:t>&lt;Toronto Census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3275063" y="3090778"/>
            <a:ext cx="0" cy="6029646"/>
          </a:xfrm>
          <a:prstGeom prst="line">
            <a:avLst/>
          </a:prstGeom>
          <a:ln w="28575" cap="flat">
            <a:solidFill>
              <a:srgbClr val="FDDD4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2908462" y="9582644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13212" y="8954518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813212" y="2106145"/>
            <a:ext cx="4873551" cy="176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 </a:t>
            </a:r>
          </a:p>
          <a:p>
            <a:pPr algn="l">
              <a:lnSpc>
                <a:spcPts val="3468"/>
              </a:lnSpc>
            </a:pPr>
            <a:r>
              <a:rPr lang="en-US" sz="31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(Difference between Toronto 2020 Census and HQ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168111" y="6702181"/>
            <a:ext cx="5550351" cy="1091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239,720 Test results</a:t>
            </a:r>
          </a:p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39,234 Treatment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276875"/>
            <a:ext cx="4870506" cy="1951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93"/>
              </a:lnSpc>
            </a:pPr>
            <a:r>
              <a:rPr lang="en-US" sz="463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Improving the Health of Our Community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959787" y="688247"/>
            <a:ext cx="7959729" cy="10805941"/>
            <a:chOff x="0" y="0"/>
            <a:chExt cx="1027708" cy="1395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7708" cy="1395193"/>
            </a:xfrm>
            <a:custGeom>
              <a:avLst/>
              <a:gdLst/>
              <a:ahLst/>
              <a:cxnLst/>
              <a:rect l="l" t="t" r="r" b="b"/>
              <a:pathLst>
                <a:path w="1027708" h="1395193">
                  <a:moveTo>
                    <a:pt x="88631" y="0"/>
                  </a:moveTo>
                  <a:lnTo>
                    <a:pt x="939077" y="0"/>
                  </a:lnTo>
                  <a:cubicBezTo>
                    <a:pt x="962584" y="0"/>
                    <a:pt x="985128" y="9338"/>
                    <a:pt x="1001749" y="25959"/>
                  </a:cubicBezTo>
                  <a:cubicBezTo>
                    <a:pt x="1018371" y="42581"/>
                    <a:pt x="1027708" y="65125"/>
                    <a:pt x="1027708" y="88631"/>
                  </a:cubicBezTo>
                  <a:lnTo>
                    <a:pt x="1027708" y="1306562"/>
                  </a:lnTo>
                  <a:cubicBezTo>
                    <a:pt x="1027708" y="1330068"/>
                    <a:pt x="1018371" y="1352612"/>
                    <a:pt x="1001749" y="1369233"/>
                  </a:cubicBezTo>
                  <a:cubicBezTo>
                    <a:pt x="985128" y="1385855"/>
                    <a:pt x="962584" y="1395193"/>
                    <a:pt x="939077" y="1395193"/>
                  </a:cubicBezTo>
                  <a:lnTo>
                    <a:pt x="88631" y="1395193"/>
                  </a:lnTo>
                  <a:cubicBezTo>
                    <a:pt x="65125" y="1395193"/>
                    <a:pt x="42581" y="1385855"/>
                    <a:pt x="25959" y="1369233"/>
                  </a:cubicBezTo>
                  <a:cubicBezTo>
                    <a:pt x="9338" y="1352612"/>
                    <a:pt x="0" y="1330068"/>
                    <a:pt x="0" y="1306562"/>
                  </a:cubicBezTo>
                  <a:lnTo>
                    <a:pt x="0" y="88631"/>
                  </a:lnTo>
                  <a:cubicBezTo>
                    <a:pt x="0" y="65125"/>
                    <a:pt x="9338" y="42581"/>
                    <a:pt x="25959" y="25959"/>
                  </a:cubicBezTo>
                  <a:cubicBezTo>
                    <a:pt x="42581" y="9338"/>
                    <a:pt x="65125" y="0"/>
                    <a:pt x="88631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27708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96400" y="838900"/>
            <a:ext cx="12125221" cy="10805941"/>
            <a:chOff x="0" y="0"/>
            <a:chExt cx="1565530" cy="13951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530" cy="1395193"/>
            </a:xfrm>
            <a:custGeom>
              <a:avLst/>
              <a:gdLst/>
              <a:ahLst/>
              <a:cxnLst/>
              <a:rect l="l" t="t" r="r" b="b"/>
              <a:pathLst>
                <a:path w="1565530" h="1395193">
                  <a:moveTo>
                    <a:pt x="58183" y="0"/>
                  </a:moveTo>
                  <a:lnTo>
                    <a:pt x="1507347" y="0"/>
                  </a:lnTo>
                  <a:cubicBezTo>
                    <a:pt x="1522778" y="0"/>
                    <a:pt x="1537577" y="6130"/>
                    <a:pt x="1548489" y="17041"/>
                  </a:cubicBezTo>
                  <a:cubicBezTo>
                    <a:pt x="1559400" y="27953"/>
                    <a:pt x="1565530" y="42752"/>
                    <a:pt x="1565530" y="58183"/>
                  </a:cubicBezTo>
                  <a:lnTo>
                    <a:pt x="1565530" y="1337010"/>
                  </a:lnTo>
                  <a:cubicBezTo>
                    <a:pt x="1565530" y="1352441"/>
                    <a:pt x="1559400" y="1367240"/>
                    <a:pt x="1548489" y="1378152"/>
                  </a:cubicBezTo>
                  <a:cubicBezTo>
                    <a:pt x="1537577" y="1389063"/>
                    <a:pt x="1522778" y="1395193"/>
                    <a:pt x="1507347" y="1395193"/>
                  </a:cubicBezTo>
                  <a:lnTo>
                    <a:pt x="58183" y="1395193"/>
                  </a:lnTo>
                  <a:cubicBezTo>
                    <a:pt x="42752" y="1395193"/>
                    <a:pt x="27953" y="1389063"/>
                    <a:pt x="17041" y="1378152"/>
                  </a:cubicBezTo>
                  <a:cubicBezTo>
                    <a:pt x="6130" y="1367240"/>
                    <a:pt x="0" y="1352441"/>
                    <a:pt x="0" y="1337010"/>
                  </a:cubicBezTo>
                  <a:lnTo>
                    <a:pt x="0" y="58183"/>
                  </a:lnTo>
                  <a:cubicBezTo>
                    <a:pt x="0" y="42752"/>
                    <a:pt x="6130" y="27953"/>
                    <a:pt x="17041" y="17041"/>
                  </a:cubicBezTo>
                  <a:cubicBezTo>
                    <a:pt x="27953" y="6130"/>
                    <a:pt x="42752" y="0"/>
                    <a:pt x="5818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565530" cy="1395193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442" y="938129"/>
            <a:ext cx="11127118" cy="878979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439752" y="1200561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Testing- Overall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Overall Numbers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1646647"/>
            <a:ext cx="7518574" cy="9860720"/>
            <a:chOff x="0" y="0"/>
            <a:chExt cx="970749" cy="12731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273152"/>
            </a:xfrm>
            <a:custGeom>
              <a:avLst/>
              <a:gdLst/>
              <a:ahLst/>
              <a:cxnLst/>
              <a:rect l="l" t="t" r="r" b="b"/>
              <a:pathLst>
                <a:path w="970749" h="127315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179321"/>
                  </a:lnTo>
                  <a:cubicBezTo>
                    <a:pt x="970749" y="1204206"/>
                    <a:pt x="960864" y="1228073"/>
                    <a:pt x="943267" y="1245670"/>
                  </a:cubicBezTo>
                  <a:cubicBezTo>
                    <a:pt x="925670" y="1263266"/>
                    <a:pt x="901804" y="1273152"/>
                    <a:pt x="876918" y="1273152"/>
                  </a:cubicBezTo>
                  <a:lnTo>
                    <a:pt x="93832" y="1273152"/>
                  </a:lnTo>
                  <a:cubicBezTo>
                    <a:pt x="68946" y="1273152"/>
                    <a:pt x="45079" y="1263266"/>
                    <a:pt x="27483" y="1245670"/>
                  </a:cubicBezTo>
                  <a:cubicBezTo>
                    <a:pt x="9886" y="1228073"/>
                    <a:pt x="0" y="1204206"/>
                    <a:pt x="0" y="1179321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1784122"/>
            <a:ext cx="11453200" cy="9860720"/>
            <a:chOff x="0" y="0"/>
            <a:chExt cx="1478763" cy="12731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273152"/>
            </a:xfrm>
            <a:custGeom>
              <a:avLst/>
              <a:gdLst/>
              <a:ahLst/>
              <a:cxnLst/>
              <a:rect l="l" t="t" r="r" b="b"/>
              <a:pathLst>
                <a:path w="1478763" h="127315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211556"/>
                  </a:lnTo>
                  <a:cubicBezTo>
                    <a:pt x="1478763" y="1245574"/>
                    <a:pt x="1451185" y="1273152"/>
                    <a:pt x="1417166" y="1273152"/>
                  </a:cubicBezTo>
                  <a:lnTo>
                    <a:pt x="61597" y="1273152"/>
                  </a:lnTo>
                  <a:cubicBezTo>
                    <a:pt x="27578" y="1273152"/>
                    <a:pt x="0" y="1245574"/>
                    <a:pt x="0" y="1211556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27315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7" y="1739593"/>
            <a:ext cx="10579836" cy="801569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33288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4303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995" y="3266129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000000"/>
                </a:solidFill>
                <a:latin typeface="Garnett 2"/>
                <a:ea typeface="Garnett 2"/>
                <a:cs typeface="Garnett 2"/>
                <a:sym typeface="Garnett 2"/>
              </a:rPr>
              <a:t>6017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8569" y="7250948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606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4795" y="7046646"/>
            <a:ext cx="507190" cy="1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0"/>
              </a:lnSpc>
            </a:pPr>
            <a:r>
              <a:rPr lang="en-US" sz="1354">
                <a:solidFill>
                  <a:srgbClr val="FDDD4F"/>
                </a:solidFill>
                <a:latin typeface="Garnett 2"/>
                <a:ea typeface="Garnett 2"/>
                <a:cs typeface="Garnett 2"/>
                <a:sym typeface="Garnett 2"/>
              </a:rPr>
              <a:t>318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2190684"/>
            <a:ext cx="4501085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STBBI Testing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914" y="1389817"/>
            <a:ext cx="9505030" cy="826373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40260" y="356347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6.2%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2669" y="5171342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4.5%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06675" y="6070536"/>
            <a:ext cx="541842" cy="221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59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3.0%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06024" y="7735478"/>
            <a:ext cx="650445" cy="26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2"/>
              </a:lnSpc>
            </a:pPr>
            <a:r>
              <a:rPr lang="en-US" sz="1911">
                <a:solidFill>
                  <a:srgbClr val="E5E5E5"/>
                </a:solidFill>
                <a:latin typeface="Garnett 2"/>
                <a:ea typeface="Garnett 2"/>
                <a:cs typeface="Garnett 2"/>
                <a:sym typeface="Garnett 2"/>
              </a:rPr>
              <a:t>1.3%</a:t>
            </a:r>
          </a:p>
        </p:txBody>
      </p:sp>
      <p:grpSp>
        <p:nvGrpSpPr>
          <p:cNvPr id="14" name="Group 1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7" name="Group 17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8" name="Freeform 18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3" name="Freeform 23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Positivity Rate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2022-June 2024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4722580" y="670822"/>
            <a:ext cx="8762857" cy="10823127"/>
            <a:chOff x="0" y="0"/>
            <a:chExt cx="1131403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403" cy="1397412"/>
            </a:xfrm>
            <a:custGeom>
              <a:avLst/>
              <a:gdLst/>
              <a:ahLst/>
              <a:cxnLst/>
              <a:rect l="l" t="t" r="r" b="b"/>
              <a:pathLst>
                <a:path w="1131403" h="1397412">
                  <a:moveTo>
                    <a:pt x="80508" y="0"/>
                  </a:moveTo>
                  <a:lnTo>
                    <a:pt x="1050895" y="0"/>
                  </a:lnTo>
                  <a:cubicBezTo>
                    <a:pt x="1072247" y="0"/>
                    <a:pt x="1092725" y="8482"/>
                    <a:pt x="1107823" y="23580"/>
                  </a:cubicBezTo>
                  <a:cubicBezTo>
                    <a:pt x="1122921" y="38678"/>
                    <a:pt x="1131403" y="59156"/>
                    <a:pt x="1131403" y="80508"/>
                  </a:cubicBezTo>
                  <a:lnTo>
                    <a:pt x="1131403" y="1316904"/>
                  </a:lnTo>
                  <a:cubicBezTo>
                    <a:pt x="1131403" y="1361367"/>
                    <a:pt x="1095359" y="1397412"/>
                    <a:pt x="1050895" y="1397412"/>
                  </a:cubicBezTo>
                  <a:lnTo>
                    <a:pt x="80508" y="1397412"/>
                  </a:lnTo>
                  <a:cubicBezTo>
                    <a:pt x="36045" y="1397412"/>
                    <a:pt x="0" y="1361367"/>
                    <a:pt x="0" y="1316904"/>
                  </a:cubicBezTo>
                  <a:lnTo>
                    <a:pt x="0" y="80508"/>
                  </a:lnTo>
                  <a:cubicBezTo>
                    <a:pt x="0" y="36045"/>
                    <a:pt x="36045" y="0"/>
                    <a:pt x="80508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13140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978" y="821715"/>
            <a:ext cx="13348643" cy="10823127"/>
            <a:chOff x="0" y="0"/>
            <a:chExt cx="1723490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23490" cy="1397412"/>
            </a:xfrm>
            <a:custGeom>
              <a:avLst/>
              <a:gdLst/>
              <a:ahLst/>
              <a:cxnLst/>
              <a:rect l="l" t="t" r="r" b="b"/>
              <a:pathLst>
                <a:path w="1723490" h="1397412">
                  <a:moveTo>
                    <a:pt x="52850" y="0"/>
                  </a:moveTo>
                  <a:lnTo>
                    <a:pt x="1670640" y="0"/>
                  </a:lnTo>
                  <a:cubicBezTo>
                    <a:pt x="1684657" y="0"/>
                    <a:pt x="1698099" y="5568"/>
                    <a:pt x="1708011" y="15479"/>
                  </a:cubicBezTo>
                  <a:cubicBezTo>
                    <a:pt x="1717922" y="25391"/>
                    <a:pt x="1723490" y="38833"/>
                    <a:pt x="1723490" y="52850"/>
                  </a:cubicBezTo>
                  <a:lnTo>
                    <a:pt x="1723490" y="1344562"/>
                  </a:lnTo>
                  <a:cubicBezTo>
                    <a:pt x="1723490" y="1358578"/>
                    <a:pt x="1717922" y="1372021"/>
                    <a:pt x="1708011" y="1381932"/>
                  </a:cubicBezTo>
                  <a:cubicBezTo>
                    <a:pt x="1698099" y="1391844"/>
                    <a:pt x="1684657" y="1397412"/>
                    <a:pt x="1670640" y="1397412"/>
                  </a:cubicBezTo>
                  <a:lnTo>
                    <a:pt x="52850" y="1397412"/>
                  </a:lnTo>
                  <a:cubicBezTo>
                    <a:pt x="38833" y="1397412"/>
                    <a:pt x="25391" y="1391844"/>
                    <a:pt x="15479" y="1381932"/>
                  </a:cubicBezTo>
                  <a:cubicBezTo>
                    <a:pt x="5568" y="1372021"/>
                    <a:pt x="0" y="1358578"/>
                    <a:pt x="0" y="1344562"/>
                  </a:cubicBezTo>
                  <a:lnTo>
                    <a:pt x="0" y="52850"/>
                  </a:lnTo>
                  <a:cubicBezTo>
                    <a:pt x="0" y="38833"/>
                    <a:pt x="5568" y="25391"/>
                    <a:pt x="15479" y="15479"/>
                  </a:cubicBezTo>
                  <a:cubicBezTo>
                    <a:pt x="25391" y="5568"/>
                    <a:pt x="38833" y="0"/>
                    <a:pt x="52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72349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483041" y="1850968"/>
          <a:ext cx="12536425" cy="6589751"/>
        </p:xfrm>
        <a:graphic>
          <a:graphicData uri="http://schemas.openxmlformats.org/drawingml/2006/table">
            <a:tbl>
              <a:tblPr/>
              <a:tblGrid>
                <a:gridCol w="294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7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1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752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Cost / Test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Test Volumes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Labour cost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July Total Cost  / Test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 Ag/Ab Combo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$1.85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1618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$ 4.24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Syphilis TP Assay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$ 1.34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1293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$ 3.73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Aptima Combo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$9.50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$ 11.89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A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7475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HIV-1 QuantDx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$25.00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 $ 2.39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 $ 27.39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578291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83041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483041" y="945540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June 2024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Per Test Cost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9168" y="4799027"/>
            <a:ext cx="1834833" cy="135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1"/>
                <a:ea typeface="Garnett 1"/>
                <a:cs typeface="Garnett 1"/>
                <a:sym typeface="Garnett 1"/>
              </a:rPr>
              <a:t>Total cumulative savings to-date</a:t>
            </a:r>
          </a:p>
          <a:p>
            <a:pPr algn="ctr">
              <a:lnSpc>
                <a:spcPts val="2131"/>
              </a:lnSpc>
            </a:pPr>
            <a:r>
              <a:rPr lang="en-US" sz="1937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$538,282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041" y="1101048"/>
            <a:ext cx="9987556" cy="849378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Monthly Cost Savings from Express Testing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56" b="-2495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2773084"/>
            <a:ext cx="13099140" cy="9217882"/>
            <a:chOff x="0" y="0"/>
            <a:chExt cx="17465520" cy="1229051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1666361"/>
              <a:chOff x="0" y="0"/>
              <a:chExt cx="980973" cy="11297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129714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036860"/>
                    </a:lnTo>
                    <a:cubicBezTo>
                      <a:pt x="980973" y="1088142"/>
                      <a:pt x="939401" y="1129714"/>
                      <a:pt x="888119" y="1129714"/>
                    </a:cubicBezTo>
                    <a:lnTo>
                      <a:pt x="92854" y="1129714"/>
                    </a:lnTo>
                    <a:cubicBezTo>
                      <a:pt x="68227" y="1129714"/>
                      <a:pt x="44610" y="1119931"/>
                      <a:pt x="27196" y="1102517"/>
                    </a:cubicBezTo>
                    <a:cubicBezTo>
                      <a:pt x="9783" y="1085104"/>
                      <a:pt x="0" y="1061486"/>
                      <a:pt x="0" y="1036860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62649"/>
              <a:ext cx="15431759" cy="11666361"/>
              <a:chOff x="0" y="0"/>
              <a:chExt cx="1494336" cy="11297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129714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129714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068759"/>
                    </a:lnTo>
                    <a:cubicBezTo>
                      <a:pt x="1494336" y="1102423"/>
                      <a:pt x="1467046" y="1129714"/>
                      <a:pt x="1433382" y="1129714"/>
                    </a:cubicBezTo>
                    <a:lnTo>
                      <a:pt x="60955" y="1129714"/>
                    </a:lnTo>
                    <a:cubicBezTo>
                      <a:pt x="44789" y="1129714"/>
                      <a:pt x="29284" y="1123292"/>
                      <a:pt x="17853" y="1111860"/>
                    </a:cubicBezTo>
                    <a:cubicBezTo>
                      <a:pt x="6422" y="1100429"/>
                      <a:pt x="0" y="1084925"/>
                      <a:pt x="0" y="1068759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129714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6658058">
              <a:off x="12407978" y="6154229"/>
              <a:ext cx="2340821" cy="7428518"/>
              <a:chOff x="0" y="0"/>
              <a:chExt cx="3130550" cy="993469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130550" cy="9934698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9934698">
                    <a:moveTo>
                      <a:pt x="0" y="387350"/>
                    </a:moveTo>
                    <a:lnTo>
                      <a:pt x="0" y="9934698"/>
                    </a:lnTo>
                    <a:lnTo>
                      <a:pt x="3130550" y="9934698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42505" y="3298638"/>
            <a:ext cx="5063762" cy="1125485"/>
            <a:chOff x="0" y="0"/>
            <a:chExt cx="6751682" cy="150064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38100"/>
              <a:ext cx="5034582" cy="1462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Sexual Health </a:t>
              </a:r>
            </a:p>
            <a:p>
              <a:pPr algn="l">
                <a:lnSpc>
                  <a:spcPts val="4238"/>
                </a:lnSpc>
              </a:pPr>
              <a:r>
                <a:rPr lang="en-US" sz="3853">
                  <a:solidFill>
                    <a:srgbClr val="FF8355"/>
                  </a:solidFill>
                  <a:latin typeface="Garnett 2"/>
                  <a:ea typeface="Garnett 2"/>
                  <a:cs typeface="Garnett 2"/>
                  <a:sym typeface="Garnett 2"/>
                </a:rPr>
                <a:t>Key Messages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351325" y="220109"/>
              <a:ext cx="1400357" cy="108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174"/>
                </a:lnSpc>
              </a:pPr>
              <a:r>
                <a:rPr lang="en-US" sz="2886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July 2024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H="1">
              <a:off x="5122658" y="191544"/>
              <a:ext cx="1108" cy="1210617"/>
            </a:xfrm>
            <a:prstGeom prst="line">
              <a:avLst/>
            </a:prstGeom>
            <a:ln w="14203" cap="flat">
              <a:solidFill>
                <a:srgbClr val="FF835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803917" y="5100399"/>
            <a:ext cx="5402350" cy="336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weekly average last week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178 sexual health visits / day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Highest number of daily service users on Monday July 8, 2024 at 220 users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New visits have stabilized.</a:t>
            </a:r>
          </a:p>
          <a:p>
            <a:pPr algn="l">
              <a:lnSpc>
                <a:spcPts val="2424"/>
              </a:lnSpc>
            </a:pPr>
            <a:endParaRPr lang="en-US" sz="2203">
              <a:solidFill>
                <a:srgbClr val="000000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Our testing is significantly less expensive than Public Health.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23205" y="5100399"/>
            <a:ext cx="5287883" cy="2752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843" lvl="1" indent="-237921" algn="l">
              <a:lnSpc>
                <a:spcPts val="2424"/>
              </a:lnSpc>
              <a:buFont typeface="Arial"/>
              <a:buChar char="•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Successful  Code for Canada Hackathon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1: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Improve kiosk check-in process</a:t>
            </a:r>
          </a:p>
          <a:p>
            <a:pPr marL="951685" lvl="2" indent="-317228" algn="l">
              <a:lnSpc>
                <a:spcPts val="2424"/>
              </a:lnSpc>
              <a:buFont typeface="Arial"/>
              <a:buChar char="⚬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Idea 2:</a:t>
            </a:r>
          </a:p>
          <a:p>
            <a:pPr marL="1427528" lvl="3" indent="-356882" algn="l">
              <a:lnSpc>
                <a:spcPts val="2424"/>
              </a:lnSpc>
              <a:buFont typeface="Arial"/>
              <a:buChar char="￭"/>
            </a:pPr>
            <a:r>
              <a:rPr lang="en-US" sz="2203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Automate mass sending of all negative results (80% of patients) </a:t>
            </a:r>
          </a:p>
        </p:txBody>
      </p:sp>
      <p:sp>
        <p:nvSpPr>
          <p:cNvPr id="30" name="AutoShape 30"/>
          <p:cNvSpPr/>
          <p:nvPr/>
        </p:nvSpPr>
        <p:spPr>
          <a:xfrm>
            <a:off x="12215792" y="5081349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43225" r="-28658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93480" y="4627774"/>
            <a:ext cx="1950520" cy="16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</a:pPr>
            <a:r>
              <a:rPr lang="en-US" sz="1917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What individuals indicate on the kiosk as the reason for their visit 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377" y="1557149"/>
            <a:ext cx="9959338" cy="87738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501085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Reasons for Visit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July 2022 - June 2024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1980" r="-38511" b="-42181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3532635"/>
            <a:ext cx="7597755" cy="8000664"/>
            <a:chOff x="0" y="0"/>
            <a:chExt cx="980973" cy="10329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1032994"/>
            </a:xfrm>
            <a:custGeom>
              <a:avLst/>
              <a:gdLst/>
              <a:ahLst/>
              <a:cxnLst/>
              <a:rect l="l" t="t" r="r" b="b"/>
              <a:pathLst>
                <a:path w="980973" h="1032994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940140"/>
                  </a:lnTo>
                  <a:cubicBezTo>
                    <a:pt x="980973" y="991422"/>
                    <a:pt x="939401" y="1032994"/>
                    <a:pt x="888119" y="1032994"/>
                  </a:cubicBezTo>
                  <a:lnTo>
                    <a:pt x="92854" y="1032994"/>
                  </a:lnTo>
                  <a:cubicBezTo>
                    <a:pt x="41572" y="1032994"/>
                    <a:pt x="0" y="991422"/>
                    <a:pt x="0" y="940140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3644177"/>
            <a:ext cx="11573819" cy="8000664"/>
            <a:chOff x="0" y="0"/>
            <a:chExt cx="1494336" cy="10329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1032994"/>
            </a:xfrm>
            <a:custGeom>
              <a:avLst/>
              <a:gdLst/>
              <a:ahLst/>
              <a:cxnLst/>
              <a:rect l="l" t="t" r="r" b="b"/>
              <a:pathLst>
                <a:path w="1494336" h="1032994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972039"/>
                  </a:lnTo>
                  <a:cubicBezTo>
                    <a:pt x="1494336" y="988205"/>
                    <a:pt x="1487914" y="1003709"/>
                    <a:pt x="1476483" y="1015140"/>
                  </a:cubicBezTo>
                  <a:cubicBezTo>
                    <a:pt x="1465052" y="1026572"/>
                    <a:pt x="1449548" y="1032994"/>
                    <a:pt x="1433382" y="1032994"/>
                  </a:cubicBezTo>
                  <a:lnTo>
                    <a:pt x="60955" y="1032994"/>
                  </a:lnTo>
                  <a:cubicBezTo>
                    <a:pt x="44789" y="1032994"/>
                    <a:pt x="29284" y="1026572"/>
                    <a:pt x="17853" y="1015140"/>
                  </a:cubicBezTo>
                  <a:cubicBezTo>
                    <a:pt x="6422" y="1003709"/>
                    <a:pt x="0" y="988205"/>
                    <a:pt x="0" y="972039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1032994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4220155"/>
            <a:ext cx="5827375" cy="10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</a:t>
            </a:r>
          </a:p>
          <a:p>
            <a:pPr algn="l">
              <a:lnSpc>
                <a:spcPts val="4238"/>
              </a:lnSpc>
            </a:pPr>
            <a:r>
              <a:rPr lang="en-US" sz="3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34418" y="5699924"/>
            <a:ext cx="10708167" cy="2830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2150 uninsured or precariously insured individuals accessing care at HQ (no OHIP or IFH)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2028 STBBIs diagnosed and treated amongst uninsured individuals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1321 gonorrhea or chlamydia</a:t>
            </a:r>
          </a:p>
          <a:p>
            <a:pPr marL="493385" lvl="1" indent="-246693" algn="l">
              <a:lnSpc>
                <a:spcPts val="2513"/>
              </a:lnSpc>
              <a:buFont typeface="Arial"/>
              <a:buChar char="•"/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604 syphilis</a:t>
            </a:r>
          </a:p>
          <a:p>
            <a:pPr algn="l">
              <a:lnSpc>
                <a:spcPts val="2513"/>
              </a:lnSpc>
            </a:pPr>
            <a:endParaRPr lang="en-US" sz="2285">
              <a:solidFill>
                <a:srgbClr val="14180F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513"/>
              </a:lnSpc>
              <a:spcBef>
                <a:spcPct val="0"/>
              </a:spcBef>
            </a:pPr>
            <a:r>
              <a:rPr lang="en-US" sz="228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2770 treatments given to 1212 service users (includes empiric treatments)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1916095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24" name="Freeform 24"/>
          <p:cNvSpPr/>
          <p:nvPr/>
        </p:nvSpPr>
        <p:spPr>
          <a:xfrm>
            <a:off x="8438639" y="5445316"/>
            <a:ext cx="1619370" cy="1619370"/>
          </a:xfrm>
          <a:custGeom>
            <a:avLst/>
            <a:gdLst/>
            <a:ahLst/>
            <a:cxnLst/>
            <a:rect l="l" t="t" r="r" b="b"/>
            <a:pathLst>
              <a:path w="1619370" h="1619370">
                <a:moveTo>
                  <a:pt x="0" y="0"/>
                </a:moveTo>
                <a:lnTo>
                  <a:pt x="1619370" y="0"/>
                </a:lnTo>
                <a:lnTo>
                  <a:pt x="1619370" y="1619369"/>
                </a:lnTo>
                <a:lnTo>
                  <a:pt x="0" y="16193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5"/>
          <p:cNvSpPr txBox="1"/>
          <p:nvPr/>
        </p:nvSpPr>
        <p:spPr>
          <a:xfrm>
            <a:off x="12163745" y="6185508"/>
            <a:ext cx="5550351" cy="217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882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330 individuals with no OHIP, living with HIV receiving their HIV care at HQ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036063" y="7093260"/>
            <a:ext cx="4632381" cy="86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HIV Needs</a:t>
            </a:r>
          </a:p>
          <a:p>
            <a:pPr algn="l">
              <a:lnSpc>
                <a:spcPts val="3383"/>
              </a:lnSpc>
            </a:pPr>
            <a:r>
              <a:rPr lang="en-US" sz="30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July 2022 - June 2024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639379" y="670822"/>
            <a:ext cx="7518574" cy="10823127"/>
            <a:chOff x="0" y="0"/>
            <a:chExt cx="970749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749" cy="1397412"/>
            </a:xfrm>
            <a:custGeom>
              <a:avLst/>
              <a:gdLst/>
              <a:ahLst/>
              <a:cxnLst/>
              <a:rect l="l" t="t" r="r" b="b"/>
              <a:pathLst>
                <a:path w="970749" h="1397412">
                  <a:moveTo>
                    <a:pt x="93832" y="0"/>
                  </a:moveTo>
                  <a:lnTo>
                    <a:pt x="876918" y="0"/>
                  </a:lnTo>
                  <a:cubicBezTo>
                    <a:pt x="928740" y="0"/>
                    <a:pt x="970749" y="42010"/>
                    <a:pt x="970749" y="93832"/>
                  </a:cubicBezTo>
                  <a:lnTo>
                    <a:pt x="970749" y="1303580"/>
                  </a:lnTo>
                  <a:cubicBezTo>
                    <a:pt x="970749" y="1328466"/>
                    <a:pt x="960864" y="1352332"/>
                    <a:pt x="943267" y="1369929"/>
                  </a:cubicBezTo>
                  <a:cubicBezTo>
                    <a:pt x="925670" y="1387526"/>
                    <a:pt x="901804" y="1397412"/>
                    <a:pt x="876918" y="1397412"/>
                  </a:cubicBezTo>
                  <a:lnTo>
                    <a:pt x="93832" y="1397412"/>
                  </a:lnTo>
                  <a:cubicBezTo>
                    <a:pt x="68946" y="1397412"/>
                    <a:pt x="45079" y="1387526"/>
                    <a:pt x="27483" y="1369929"/>
                  </a:cubicBezTo>
                  <a:cubicBezTo>
                    <a:pt x="9886" y="1352332"/>
                    <a:pt x="0" y="1328466"/>
                    <a:pt x="0" y="1303580"/>
                  </a:cubicBezTo>
                  <a:lnTo>
                    <a:pt x="0" y="93832"/>
                  </a:lnTo>
                  <a:cubicBezTo>
                    <a:pt x="0" y="68946"/>
                    <a:pt x="9886" y="45079"/>
                    <a:pt x="27483" y="27483"/>
                  </a:cubicBezTo>
                  <a:cubicBezTo>
                    <a:pt x="45079" y="9886"/>
                    <a:pt x="68946" y="0"/>
                    <a:pt x="93832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70749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68421" y="821715"/>
            <a:ext cx="11453200" cy="10823127"/>
            <a:chOff x="0" y="0"/>
            <a:chExt cx="1478763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8763" cy="1397412"/>
            </a:xfrm>
            <a:custGeom>
              <a:avLst/>
              <a:gdLst/>
              <a:ahLst/>
              <a:cxnLst/>
              <a:rect l="l" t="t" r="r" b="b"/>
              <a:pathLst>
                <a:path w="1478763" h="1397412">
                  <a:moveTo>
                    <a:pt x="61597" y="0"/>
                  </a:moveTo>
                  <a:lnTo>
                    <a:pt x="1417166" y="0"/>
                  </a:lnTo>
                  <a:cubicBezTo>
                    <a:pt x="1451185" y="0"/>
                    <a:pt x="1478763" y="27578"/>
                    <a:pt x="1478763" y="61597"/>
                  </a:cubicBezTo>
                  <a:lnTo>
                    <a:pt x="1478763" y="1335815"/>
                  </a:lnTo>
                  <a:cubicBezTo>
                    <a:pt x="1478763" y="1369834"/>
                    <a:pt x="1451185" y="1397412"/>
                    <a:pt x="1417166" y="1397412"/>
                  </a:cubicBezTo>
                  <a:lnTo>
                    <a:pt x="61597" y="1397412"/>
                  </a:lnTo>
                  <a:cubicBezTo>
                    <a:pt x="27578" y="1397412"/>
                    <a:pt x="0" y="1369834"/>
                    <a:pt x="0" y="1335815"/>
                  </a:cubicBezTo>
                  <a:lnTo>
                    <a:pt x="0" y="61597"/>
                  </a:lnTo>
                  <a:cubicBezTo>
                    <a:pt x="0" y="27578"/>
                    <a:pt x="27578" y="0"/>
                    <a:pt x="6159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78763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731" y="1378582"/>
            <a:ext cx="9573235" cy="828293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6356402" y="4717418"/>
            <a:ext cx="4502742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9"/>
              </a:lnSpc>
            </a:pPr>
            <a:r>
              <a:rPr lang="en-US" sz="2199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Number of individuals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034418" y="1232285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44" t="-35328" r="-632" b="-1741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251645" y="2924210"/>
            <a:ext cx="2138672" cy="446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8"/>
              </a:lnSpc>
              <a:spcBef>
                <a:spcPct val="0"/>
              </a:spcBef>
            </a:pPr>
            <a:r>
              <a:rPr lang="en-US" sz="1898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Other countries of origin (individuals): Ukraine, Saudi Arabia, Peru, Barbados, Thailand, Cyprus, Hungary, Venezuela, Germany, South Korea, Spain, France, Uganda, Nigeria, Guyana, Ghana, Panama, Australia, Jamaica, Pakistan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30" y="1134769"/>
            <a:ext cx="10336638" cy="8345544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Country of Origin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233" y="1328436"/>
            <a:ext cx="9052958" cy="870179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68456" y="1199846"/>
            <a:ext cx="4935073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Unmet STBBI Needs: Year of Arrival in Canada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58" t="-47919" r="-34061" b="-25852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1321804"/>
            <a:ext cx="8417916" cy="10181096"/>
            <a:chOff x="0" y="0"/>
            <a:chExt cx="1086867" cy="13145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14517"/>
            </a:xfrm>
            <a:custGeom>
              <a:avLst/>
              <a:gdLst/>
              <a:ahLst/>
              <a:cxnLst/>
              <a:rect l="l" t="t" r="r" b="b"/>
              <a:pathLst>
                <a:path w="1086867" h="1314517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230710"/>
                  </a:lnTo>
                  <a:cubicBezTo>
                    <a:pt x="1086867" y="1252937"/>
                    <a:pt x="1078037" y="1274254"/>
                    <a:pt x="1062320" y="1289971"/>
                  </a:cubicBezTo>
                  <a:cubicBezTo>
                    <a:pt x="1046603" y="1305687"/>
                    <a:pt x="1025287" y="1314517"/>
                    <a:pt x="1003060" y="1314517"/>
                  </a:cubicBezTo>
                  <a:lnTo>
                    <a:pt x="83807" y="1314517"/>
                  </a:lnTo>
                  <a:cubicBezTo>
                    <a:pt x="61580" y="1314517"/>
                    <a:pt x="40263" y="1305687"/>
                    <a:pt x="24546" y="1289971"/>
                  </a:cubicBezTo>
                  <a:cubicBezTo>
                    <a:pt x="8830" y="1274254"/>
                    <a:pt x="0" y="1252937"/>
                    <a:pt x="0" y="1230710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1463745"/>
            <a:ext cx="12823188" cy="10181096"/>
            <a:chOff x="0" y="0"/>
            <a:chExt cx="1655647" cy="13145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14517"/>
            </a:xfrm>
            <a:custGeom>
              <a:avLst/>
              <a:gdLst/>
              <a:ahLst/>
              <a:cxnLst/>
              <a:rect l="l" t="t" r="r" b="b"/>
              <a:pathLst>
                <a:path w="1655647" h="1314517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259501"/>
                  </a:lnTo>
                  <a:cubicBezTo>
                    <a:pt x="1655647" y="1274092"/>
                    <a:pt x="1649850" y="1288086"/>
                    <a:pt x="1639533" y="1298403"/>
                  </a:cubicBezTo>
                  <a:cubicBezTo>
                    <a:pt x="1629215" y="1308721"/>
                    <a:pt x="1615222" y="1314517"/>
                    <a:pt x="1600631" y="1314517"/>
                  </a:cubicBezTo>
                  <a:lnTo>
                    <a:pt x="55016" y="1314517"/>
                  </a:lnTo>
                  <a:cubicBezTo>
                    <a:pt x="40425" y="1314517"/>
                    <a:pt x="26431" y="1308721"/>
                    <a:pt x="16114" y="1298403"/>
                  </a:cubicBezTo>
                  <a:cubicBezTo>
                    <a:pt x="5796" y="1288086"/>
                    <a:pt x="0" y="1274092"/>
                    <a:pt x="0" y="1259501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1451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636584" y="5326591"/>
            <a:ext cx="2725522" cy="224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8"/>
              </a:lnSpc>
            </a:pPr>
            <a:r>
              <a:rPr lang="en-US" sz="2025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Corrected for increases in Latinx, Mixed and Middle Eastern individuals by removing over-represented groups then re-calculating percentages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32" y="1871139"/>
            <a:ext cx="10813861" cy="79036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934287"/>
            <a:ext cx="4935073" cy="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Ethnicity, by individual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66" y="1453427"/>
            <a:ext cx="12062735" cy="80438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553130" y="4651297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6186196" y="419434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E5E5E5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5625" y="-95860"/>
            <a:ext cx="19556886" cy="10478721"/>
          </a:xfrm>
          <a:custGeom>
            <a:avLst/>
            <a:gdLst/>
            <a:ahLst/>
            <a:cxnLst/>
            <a:rect l="l" t="t" r="r" b="b"/>
            <a:pathLst>
              <a:path w="19556886" h="10478721">
                <a:moveTo>
                  <a:pt x="0" y="0"/>
                </a:moveTo>
                <a:lnTo>
                  <a:pt x="19556886" y="0"/>
                </a:lnTo>
                <a:lnTo>
                  <a:pt x="19556886" y="10478720"/>
                </a:lnTo>
                <a:lnTo>
                  <a:pt x="0" y="104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80" b="-9798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336116"/>
            <a:ext cx="4732485" cy="3432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“Me siento muy afortunado de tener cerca a una clinica tan vanguardista como HQ”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feel very fortunate to have a state-of-the-art clinic like HQ nearby."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34711" y="5433089"/>
            <a:ext cx="5055825" cy="171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“I was very happy with all the caring and attention. Great job guys"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5863706" y="2361703"/>
          <a:ext cx="6878830" cy="5026721"/>
        </p:xfrm>
        <a:graphic>
          <a:graphicData uri="http://schemas.openxmlformats.org/drawingml/2006/table">
            <a:tbl>
              <a:tblPr/>
              <a:tblGrid>
                <a:gridCol w="1965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6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85395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599 surveys out of </a:t>
                      </a:r>
                    </a:p>
                    <a:p>
                      <a:pPr algn="ctr">
                        <a:lnSpc>
                          <a:spcPts val="2384"/>
                        </a:lnSpc>
                      </a:pPr>
                      <a:r>
                        <a:rPr lang="en-US" sz="1702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28,939 sent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2.1%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2"/>
                        </a:lnSpc>
                        <a:defRPr/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602"/>
                        </a:lnSpc>
                      </a:pPr>
                      <a:r>
                        <a:rPr lang="en-US" sz="1859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4.81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2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2.2%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86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4.78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1.7%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119"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4.88 / 5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1.5%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  <a:defRPr/>
                      </a:pPr>
                      <a:r>
                        <a:rPr lang="en-US" sz="197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0.8%</a:t>
                      </a:r>
                      <a:endParaRPr lang="en-US" sz="1100"/>
                    </a:p>
                  </a:txBody>
                  <a:tcPr marL="114251" marR="114251" marT="114251" marB="114251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Freeform 10"/>
          <p:cNvSpPr/>
          <p:nvPr/>
        </p:nvSpPr>
        <p:spPr>
          <a:xfrm>
            <a:off x="8371108" y="2158704"/>
            <a:ext cx="6292112" cy="182087"/>
          </a:xfrm>
          <a:custGeom>
            <a:avLst/>
            <a:gdLst/>
            <a:ahLst/>
            <a:cxnLst/>
            <a:rect l="l" t="t" r="r" b="b"/>
            <a:pathLst>
              <a:path w="6292112" h="182087">
                <a:moveTo>
                  <a:pt x="0" y="0"/>
                </a:moveTo>
                <a:lnTo>
                  <a:pt x="6292113" y="0"/>
                </a:lnTo>
                <a:lnTo>
                  <a:pt x="6292113" y="182087"/>
                </a:lnTo>
                <a:lnTo>
                  <a:pt x="0" y="18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TextBox 11"/>
          <p:cNvSpPr txBox="1"/>
          <p:nvPr/>
        </p:nvSpPr>
        <p:spPr>
          <a:xfrm>
            <a:off x="15000697" y="2538788"/>
            <a:ext cx="2785912" cy="276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“I feel completely safe understood and that I can speak freely about my medical needs as a gay man. I have never felt that before in a medical facility.” 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Testing Template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This is the first box of text, testing it right now!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Updated text 2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03, 2024</a:t>
            </a:r>
          </a:p>
        </p:txBody>
      </p:sp>
    </p:spTree>
    <p:extLst>
      <p:ext uri="{BB962C8B-B14F-4D97-AF65-F5344CB8AC3E}">
        <p14:creationId xmlns:p14="http://schemas.microsoft.com/office/powerpoint/2010/main" val="3045477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426" y="2450423"/>
            <a:ext cx="6043149" cy="174882"/>
          </a:xfrm>
          <a:custGeom>
            <a:avLst/>
            <a:gdLst/>
            <a:ahLst/>
            <a:cxnLst/>
            <a:rect l="l" t="t" r="r" b="b"/>
            <a:pathLst>
              <a:path w="6043149" h="174882">
                <a:moveTo>
                  <a:pt x="0" y="0"/>
                </a:moveTo>
                <a:lnTo>
                  <a:pt x="6043148" y="0"/>
                </a:lnTo>
                <a:lnTo>
                  <a:pt x="6043148" y="174882"/>
                </a:lnTo>
                <a:lnTo>
                  <a:pt x="0" y="174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14751085" y="3953570"/>
            <a:ext cx="3135227" cy="3045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"Pienso que en verdad fue un ecxelente servicio, muy amables y me atendieron rapido"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I think it was truly excellent service, very kind, and they attended to me quickly.</a:t>
            </a:r>
          </a:p>
          <a:p>
            <a:pPr algn="ctr">
              <a:lnSpc>
                <a:spcPts val="2195"/>
              </a:lnSpc>
            </a:pPr>
            <a:endParaRPr lang="en-US" sz="1996">
              <a:solidFill>
                <a:srgbClr val="000000"/>
              </a:solidFill>
              <a:latin typeface="Garnett 1"/>
              <a:ea typeface="Garnett 1"/>
              <a:cs typeface="Garnett 1"/>
              <a:sym typeface="Garnett 1"/>
            </a:endParaR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996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- Anonymous survey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964955" y="2625305"/>
          <a:ext cx="6267817" cy="4580222"/>
        </p:xfrm>
        <a:graphic>
          <a:graphicData uri="http://schemas.openxmlformats.org/drawingml/2006/table">
            <a:tbl>
              <a:tblPr/>
              <a:tblGrid>
                <a:gridCol w="1790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016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Score (out of 5)</a:t>
                      </a:r>
                      <a:endParaRPr lang="en-US" sz="1100"/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55 surveys out of </a:t>
                      </a:r>
                    </a:p>
                    <a:p>
                      <a:pPr algn="ctr">
                        <a:lnSpc>
                          <a:spcPts val="2275"/>
                        </a:lnSpc>
                      </a:pPr>
                      <a:r>
                        <a:rPr lang="en-US" sz="1625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2,550 sent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Response rate 2.2%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Negative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😠(1/5)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🙁(2/5)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4"/>
                        </a:lnSpc>
                        <a:defRPr/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% Neutral</a:t>
                      </a:r>
                      <a:endParaRPr lang="en-US" sz="1100"/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reviews</a:t>
                      </a:r>
                    </a:p>
                    <a:p>
                      <a:pPr algn="ctr">
                        <a:lnSpc>
                          <a:spcPts val="2484"/>
                        </a:lnSpc>
                      </a:pPr>
                      <a:r>
                        <a:rPr lang="en-US" sz="1774" b="1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😐(3/5)</a:t>
                      </a:r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Overall Experience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4.84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26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Efficiency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4.89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96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Welcoming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4.80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3.6%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3650"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Recommend to a friend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4.90 / 5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1.8%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44"/>
                        </a:lnSpc>
                        <a:defRPr/>
                      </a:pPr>
                      <a:r>
                        <a:rPr lang="en-US" sz="1889">
                          <a:solidFill>
                            <a:srgbClr val="000000"/>
                          </a:solidFill>
                          <a:latin typeface="Garnett 2"/>
                          <a:ea typeface="Garnett 2"/>
                          <a:cs typeface="Garnett 2"/>
                          <a:sym typeface="Garnett 2"/>
                        </a:rPr>
                        <a:t>0%</a:t>
                      </a:r>
                      <a:endParaRPr lang="en-US" sz="1100"/>
                    </a:p>
                  </a:txBody>
                  <a:tcPr marL="109059" marR="109059" marT="109059" marB="109059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2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6" name="Freeform 16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1" name="Freeform 21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December 2023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5253956" y="670822"/>
            <a:ext cx="8417916" cy="10823127"/>
            <a:chOff x="0" y="0"/>
            <a:chExt cx="1086867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6867" cy="1397412"/>
            </a:xfrm>
            <a:custGeom>
              <a:avLst/>
              <a:gdLst/>
              <a:ahLst/>
              <a:cxnLst/>
              <a:rect l="l" t="t" r="r" b="b"/>
              <a:pathLst>
                <a:path w="1086867" h="1397412">
                  <a:moveTo>
                    <a:pt x="83807" y="0"/>
                  </a:moveTo>
                  <a:lnTo>
                    <a:pt x="1003060" y="0"/>
                  </a:lnTo>
                  <a:cubicBezTo>
                    <a:pt x="1025287" y="0"/>
                    <a:pt x="1046603" y="8830"/>
                    <a:pt x="1062320" y="24546"/>
                  </a:cubicBezTo>
                  <a:cubicBezTo>
                    <a:pt x="1078037" y="40263"/>
                    <a:pt x="1086867" y="61580"/>
                    <a:pt x="1086867" y="83807"/>
                  </a:cubicBezTo>
                  <a:lnTo>
                    <a:pt x="1086867" y="1313605"/>
                  </a:lnTo>
                  <a:cubicBezTo>
                    <a:pt x="1086867" y="1335832"/>
                    <a:pt x="1078037" y="1357149"/>
                    <a:pt x="1062320" y="1372865"/>
                  </a:cubicBezTo>
                  <a:cubicBezTo>
                    <a:pt x="1046603" y="1388582"/>
                    <a:pt x="1025287" y="1397412"/>
                    <a:pt x="1003060" y="1397412"/>
                  </a:cubicBezTo>
                  <a:lnTo>
                    <a:pt x="83807" y="1397412"/>
                  </a:lnTo>
                  <a:cubicBezTo>
                    <a:pt x="61580" y="1397412"/>
                    <a:pt x="40263" y="1388582"/>
                    <a:pt x="24546" y="1372865"/>
                  </a:cubicBezTo>
                  <a:cubicBezTo>
                    <a:pt x="8830" y="1357149"/>
                    <a:pt x="0" y="1335832"/>
                    <a:pt x="0" y="1313605"/>
                  </a:cubicBezTo>
                  <a:lnTo>
                    <a:pt x="0" y="83807"/>
                  </a:lnTo>
                  <a:cubicBezTo>
                    <a:pt x="0" y="61580"/>
                    <a:pt x="8830" y="40263"/>
                    <a:pt x="24546" y="24546"/>
                  </a:cubicBezTo>
                  <a:cubicBezTo>
                    <a:pt x="40263" y="8830"/>
                    <a:pt x="61580" y="0"/>
                    <a:pt x="83807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08686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98433" y="821715"/>
            <a:ext cx="12823188" cy="10823127"/>
            <a:chOff x="0" y="0"/>
            <a:chExt cx="1655647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5647" cy="1397412"/>
            </a:xfrm>
            <a:custGeom>
              <a:avLst/>
              <a:gdLst/>
              <a:ahLst/>
              <a:cxnLst/>
              <a:rect l="l" t="t" r="r" b="b"/>
              <a:pathLst>
                <a:path w="1655647" h="1397412">
                  <a:moveTo>
                    <a:pt x="55016" y="0"/>
                  </a:moveTo>
                  <a:lnTo>
                    <a:pt x="1600631" y="0"/>
                  </a:lnTo>
                  <a:cubicBezTo>
                    <a:pt x="1631015" y="0"/>
                    <a:pt x="1655647" y="24631"/>
                    <a:pt x="1655647" y="55016"/>
                  </a:cubicBezTo>
                  <a:lnTo>
                    <a:pt x="1655647" y="1342396"/>
                  </a:lnTo>
                  <a:cubicBezTo>
                    <a:pt x="1655647" y="1356987"/>
                    <a:pt x="1649850" y="1370981"/>
                    <a:pt x="1639533" y="1381298"/>
                  </a:cubicBezTo>
                  <a:cubicBezTo>
                    <a:pt x="1629215" y="1391616"/>
                    <a:pt x="1615222" y="1397412"/>
                    <a:pt x="1600631" y="1397412"/>
                  </a:cubicBezTo>
                  <a:lnTo>
                    <a:pt x="55016" y="1397412"/>
                  </a:lnTo>
                  <a:cubicBezTo>
                    <a:pt x="40425" y="1397412"/>
                    <a:pt x="26431" y="1391616"/>
                    <a:pt x="16114" y="1381298"/>
                  </a:cubicBezTo>
                  <a:cubicBezTo>
                    <a:pt x="5796" y="1370981"/>
                    <a:pt x="0" y="1356987"/>
                    <a:pt x="0" y="1342396"/>
                  </a:cubicBezTo>
                  <a:lnTo>
                    <a:pt x="0" y="55016"/>
                  </a:lnTo>
                  <a:cubicBezTo>
                    <a:pt x="0" y="40425"/>
                    <a:pt x="5796" y="26431"/>
                    <a:pt x="16114" y="16114"/>
                  </a:cubicBezTo>
                  <a:cubicBezTo>
                    <a:pt x="26431" y="5796"/>
                    <a:pt x="40425" y="0"/>
                    <a:pt x="5501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655647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4" y="1247561"/>
            <a:ext cx="12072305" cy="934110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4430833" y="4853013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grpSp>
        <p:nvGrpSpPr>
          <p:cNvPr id="11" name="Group 11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4" name="Group 14"/>
          <p:cNvGrpSpPr/>
          <p:nvPr/>
        </p:nvGrpSpPr>
        <p:grpSpPr>
          <a:xfrm>
            <a:off x="5863706" y="9582644"/>
            <a:ext cx="5827375" cy="343557"/>
            <a:chOff x="0" y="0"/>
            <a:chExt cx="7769833" cy="458076"/>
          </a:xfrm>
        </p:grpSpPr>
        <p:sp>
          <p:nvSpPr>
            <p:cNvPr id="15" name="Freeform 15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68456" y="8954518"/>
            <a:ext cx="2593650" cy="601159"/>
            <a:chOff x="0" y="0"/>
            <a:chExt cx="3458200" cy="801546"/>
          </a:xfrm>
        </p:grpSpPr>
        <p:sp>
          <p:nvSpPr>
            <p:cNvPr id="20" name="Freeform 20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768456" y="1199846"/>
            <a:ext cx="6041571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Outcome PREM -Visit Time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May - January 2024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65857" y="-885765"/>
            <a:ext cx="18578544" cy="11172765"/>
          </a:xfrm>
          <a:custGeom>
            <a:avLst/>
            <a:gdLst/>
            <a:ahLst/>
            <a:cxnLst/>
            <a:rect l="l" t="t" r="r" b="b"/>
            <a:pathLst>
              <a:path w="18578544" h="11172765">
                <a:moveTo>
                  <a:pt x="18578544" y="0"/>
                </a:moveTo>
                <a:lnTo>
                  <a:pt x="0" y="0"/>
                </a:lnTo>
                <a:lnTo>
                  <a:pt x="0" y="11172765"/>
                </a:lnTo>
                <a:lnTo>
                  <a:pt x="18578544" y="11172765"/>
                </a:lnTo>
                <a:lnTo>
                  <a:pt x="18578544" y="0"/>
                </a:lnTo>
                <a:close/>
              </a:path>
            </a:pathLst>
          </a:custGeom>
          <a:blipFill>
            <a:blip r:embed="rId2"/>
            <a:stretch>
              <a:fillRect t="-12960" r="-10496" b="-960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395370" y="9828667"/>
            <a:ext cx="6781765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4418" y="5611315"/>
            <a:ext cx="473248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J’ai une excellente apprécions l’endroit et moderne et propre les toilettes sont futuriste et le personnel est professionnel c’est une merveilleuse addition pour la communauté gay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8246" y="5611315"/>
            <a:ext cx="5055825" cy="274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"I have an excellent appreciation for the place; it's modern and clean, the toilets are futuristic, and the staff is professional. It's a wonderful addition to the gay community."</a:t>
            </a:r>
          </a:p>
          <a:p>
            <a:pPr algn="l">
              <a:lnSpc>
                <a:spcPts val="2771"/>
              </a:lnSpc>
            </a:pPr>
            <a:endParaRPr lang="en-US" sz="2519">
              <a:solidFill>
                <a:srgbClr val="FF8355"/>
              </a:solidFill>
              <a:latin typeface="Garnett 3"/>
              <a:ea typeface="Garnett 3"/>
              <a:cs typeface="Garnett 3"/>
              <a:sym typeface="Garnett 3"/>
            </a:endParaRPr>
          </a:p>
          <a:p>
            <a:pPr algn="l">
              <a:lnSpc>
                <a:spcPts val="2771"/>
              </a:lnSpc>
            </a:pPr>
            <a:r>
              <a:rPr lang="en-US" sz="2519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4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2049629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4524" y="6584645"/>
            <a:ext cx="8700375" cy="1236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3"/>
              </a:lnSpc>
            </a:pPr>
            <a:r>
              <a:rPr lang="en-US" sz="4376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Delivering care efficiently and economically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16034" y="-397816"/>
            <a:ext cx="24304034" cy="13018074"/>
          </a:xfrm>
          <a:custGeom>
            <a:avLst/>
            <a:gdLst/>
            <a:ahLst/>
            <a:cxnLst/>
            <a:rect l="l" t="t" r="r" b="b"/>
            <a:pathLst>
              <a:path w="24304034" h="13018074">
                <a:moveTo>
                  <a:pt x="0" y="0"/>
                </a:moveTo>
                <a:lnTo>
                  <a:pt x="24304034" y="0"/>
                </a:lnTo>
                <a:lnTo>
                  <a:pt x="24304034" y="13018074"/>
                </a:lnTo>
                <a:lnTo>
                  <a:pt x="0" y="13018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39" b="-9723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12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3" name="Freeform 13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8" name="Freeform 18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034418" y="5580579"/>
            <a:ext cx="10224882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“The nurse was ... amazing. </a:t>
            </a: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Calmed me right down knew I was going through it and I couldn’t ask for better care”</a:t>
            </a:r>
          </a:p>
          <a:p>
            <a:pPr algn="ctr">
              <a:lnSpc>
                <a:spcPts val="4071"/>
              </a:lnSpc>
            </a:pPr>
            <a:endParaRPr lang="en-US" sz="3701">
              <a:solidFill>
                <a:srgbClr val="FF8355"/>
              </a:solidFill>
              <a:latin typeface="Garnett 2"/>
              <a:ea typeface="Garnett 2"/>
              <a:cs typeface="Garnett 2"/>
              <a:sym typeface="Garnett 2"/>
            </a:endParaRPr>
          </a:p>
          <a:p>
            <a:pPr algn="ctr">
              <a:lnSpc>
                <a:spcPts val="4071"/>
              </a:lnSpc>
            </a:pPr>
            <a:r>
              <a:rPr lang="en-US" sz="3701">
                <a:solidFill>
                  <a:srgbClr val="FF8355"/>
                </a:solidFill>
                <a:latin typeface="Garnett 3"/>
                <a:ea typeface="Garnett 3"/>
                <a:cs typeface="Garnett 3"/>
                <a:sym typeface="Garnett 3"/>
              </a:rPr>
              <a:t>- Anonymous survey regarding HIV Care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224423" y="670822"/>
            <a:ext cx="11682821" cy="10823127"/>
            <a:chOff x="0" y="0"/>
            <a:chExt cx="1508410" cy="139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410" cy="1397412"/>
            </a:xfrm>
            <a:custGeom>
              <a:avLst/>
              <a:gdLst/>
              <a:ahLst/>
              <a:cxnLst/>
              <a:rect l="l" t="t" r="r" b="b"/>
              <a:pathLst>
                <a:path w="1508410" h="1397412">
                  <a:moveTo>
                    <a:pt x="60386" y="0"/>
                  </a:moveTo>
                  <a:lnTo>
                    <a:pt x="1448024" y="0"/>
                  </a:lnTo>
                  <a:cubicBezTo>
                    <a:pt x="1464039" y="0"/>
                    <a:pt x="1479399" y="6362"/>
                    <a:pt x="1490723" y="17687"/>
                  </a:cubicBezTo>
                  <a:cubicBezTo>
                    <a:pt x="1502048" y="29011"/>
                    <a:pt x="1508410" y="44371"/>
                    <a:pt x="1508410" y="60386"/>
                  </a:cubicBezTo>
                  <a:lnTo>
                    <a:pt x="1508410" y="1337026"/>
                  </a:lnTo>
                  <a:cubicBezTo>
                    <a:pt x="1508410" y="1353041"/>
                    <a:pt x="1502048" y="1368401"/>
                    <a:pt x="1490723" y="1379725"/>
                  </a:cubicBezTo>
                  <a:cubicBezTo>
                    <a:pt x="1479399" y="1391050"/>
                    <a:pt x="1464039" y="1397412"/>
                    <a:pt x="1448024" y="1397412"/>
                  </a:cubicBezTo>
                  <a:lnTo>
                    <a:pt x="60386" y="1397412"/>
                  </a:lnTo>
                  <a:cubicBezTo>
                    <a:pt x="44371" y="1397412"/>
                    <a:pt x="29011" y="1391050"/>
                    <a:pt x="17687" y="1379725"/>
                  </a:cubicBezTo>
                  <a:cubicBezTo>
                    <a:pt x="6362" y="1368401"/>
                    <a:pt x="0" y="1353041"/>
                    <a:pt x="0" y="1337026"/>
                  </a:cubicBezTo>
                  <a:lnTo>
                    <a:pt x="0" y="60386"/>
                  </a:lnTo>
                  <a:cubicBezTo>
                    <a:pt x="0" y="44371"/>
                    <a:pt x="6362" y="29011"/>
                    <a:pt x="17687" y="17687"/>
                  </a:cubicBezTo>
                  <a:cubicBezTo>
                    <a:pt x="29011" y="6362"/>
                    <a:pt x="44371" y="0"/>
                    <a:pt x="60386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508410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936" y="821715"/>
            <a:ext cx="17796685" cy="10823127"/>
            <a:chOff x="0" y="0"/>
            <a:chExt cx="2297792" cy="13974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97792" cy="1397412"/>
            </a:xfrm>
            <a:custGeom>
              <a:avLst/>
              <a:gdLst/>
              <a:ahLst/>
              <a:cxnLst/>
              <a:rect l="l" t="t" r="r" b="b"/>
              <a:pathLst>
                <a:path w="2297792" h="1397412">
                  <a:moveTo>
                    <a:pt x="39641" y="0"/>
                  </a:moveTo>
                  <a:lnTo>
                    <a:pt x="2258151" y="0"/>
                  </a:lnTo>
                  <a:cubicBezTo>
                    <a:pt x="2280044" y="0"/>
                    <a:pt x="2297792" y="17748"/>
                    <a:pt x="2297792" y="39641"/>
                  </a:cubicBezTo>
                  <a:lnTo>
                    <a:pt x="2297792" y="1357771"/>
                  </a:lnTo>
                  <a:cubicBezTo>
                    <a:pt x="2297792" y="1379664"/>
                    <a:pt x="2280044" y="1397412"/>
                    <a:pt x="2258151" y="1397412"/>
                  </a:cubicBezTo>
                  <a:lnTo>
                    <a:pt x="39641" y="1397412"/>
                  </a:lnTo>
                  <a:cubicBezTo>
                    <a:pt x="17748" y="1397412"/>
                    <a:pt x="0" y="1379664"/>
                    <a:pt x="0" y="1357771"/>
                  </a:cubicBezTo>
                  <a:lnTo>
                    <a:pt x="0" y="39641"/>
                  </a:lnTo>
                  <a:cubicBezTo>
                    <a:pt x="0" y="17748"/>
                    <a:pt x="17748" y="0"/>
                    <a:pt x="3964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2297792" cy="1397412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808025" y="9766678"/>
            <a:ext cx="41671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10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8" y="1516180"/>
            <a:ext cx="12939355" cy="930020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8" y="3326441"/>
            <a:ext cx="5373933" cy="6471119"/>
          </a:xfrm>
          <a:prstGeom prst="rect">
            <a:avLst/>
          </a:prstGeom>
        </p:spPr>
      </p:pic>
      <p:sp>
        <p:nvSpPr>
          <p:cNvPr id="12" name="AutoShape 12"/>
          <p:cNvSpPr/>
          <p:nvPr/>
        </p:nvSpPr>
        <p:spPr>
          <a:xfrm flipV="1">
            <a:off x="4944152" y="3212757"/>
            <a:ext cx="2626833" cy="864973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3" name="AutoShape 13"/>
          <p:cNvSpPr/>
          <p:nvPr/>
        </p:nvSpPr>
        <p:spPr>
          <a:xfrm>
            <a:off x="4944152" y="4894305"/>
            <a:ext cx="2632791" cy="413951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14" name="Freeform 14"/>
          <p:cNvSpPr/>
          <p:nvPr/>
        </p:nvSpPr>
        <p:spPr>
          <a:xfrm>
            <a:off x="7908031" y="5356447"/>
            <a:ext cx="9727285" cy="1205554"/>
          </a:xfrm>
          <a:custGeom>
            <a:avLst/>
            <a:gdLst/>
            <a:ahLst/>
            <a:cxnLst/>
            <a:rect l="l" t="t" r="r" b="b"/>
            <a:pathLst>
              <a:path w="9727285" h="1205554">
                <a:moveTo>
                  <a:pt x="0" y="0"/>
                </a:moveTo>
                <a:lnTo>
                  <a:pt x="9727285" y="0"/>
                </a:lnTo>
                <a:lnTo>
                  <a:pt x="9727285" y="1205553"/>
                </a:lnTo>
                <a:lnTo>
                  <a:pt x="0" y="1205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t="-1219" b="-1219"/>
            </a:stretch>
          </a:blipFill>
        </p:spPr>
        <p:txBody>
          <a:bodyPr/>
          <a:lstStyle/>
          <a:p>
            <a:endParaRPr lang="en-CA"/>
          </a:p>
        </p:txBody>
      </p: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8115089" y="6568775"/>
          <a:ext cx="9313169" cy="790575"/>
        </p:xfrm>
        <a:graphic>
          <a:graphicData uri="http://schemas.openxmlformats.org/drawingml/2006/table">
            <a:tbl>
              <a:tblPr/>
              <a:tblGrid>
                <a:gridCol w="1034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479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51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Garnett 1"/>
                          <a:ea typeface="Garnett 1"/>
                          <a:cs typeface="Garnett 1"/>
                          <a:sym typeface="Garnett 1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2936433" y="6755268"/>
            <a:ext cx="9313169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n</a:t>
            </a:r>
          </a:p>
        </p:txBody>
      </p:sp>
      <p:grpSp>
        <p:nvGrpSpPr>
          <p:cNvPr id="17" name="Group 17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20" name="Group 20"/>
          <p:cNvGrpSpPr/>
          <p:nvPr/>
        </p:nvGrpSpPr>
        <p:grpSpPr>
          <a:xfrm>
            <a:off x="785030" y="9582644"/>
            <a:ext cx="5827375" cy="343557"/>
            <a:chOff x="0" y="0"/>
            <a:chExt cx="7769833" cy="458076"/>
          </a:xfrm>
        </p:grpSpPr>
        <p:sp>
          <p:nvSpPr>
            <p:cNvPr id="21" name="Freeform 21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89780" y="8954518"/>
            <a:ext cx="2593650" cy="601159"/>
            <a:chOff x="0" y="0"/>
            <a:chExt cx="3458200" cy="801546"/>
          </a:xfrm>
        </p:grpSpPr>
        <p:sp>
          <p:nvSpPr>
            <p:cNvPr id="26" name="Freeform 26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1253849"/>
            <a:ext cx="5963666" cy="79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Patient Experience </a:t>
            </a:r>
          </a:p>
          <a:p>
            <a:pPr algn="l">
              <a:lnSpc>
                <a:spcPts val="3138"/>
              </a:lnSpc>
            </a:pPr>
            <a:r>
              <a:rPr lang="en-US" sz="2853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 March 2022 to January 2024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2420183" y="-2099695"/>
            <a:ext cx="9556004" cy="14555487"/>
            <a:chOff x="0" y="0"/>
            <a:chExt cx="3130550" cy="47683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768382"/>
            </a:xfrm>
            <a:custGeom>
              <a:avLst/>
              <a:gdLst/>
              <a:ahLst/>
              <a:cxnLst/>
              <a:rect l="l" t="t" r="r" b="b"/>
              <a:pathLst>
                <a:path w="3130550" h="4768382">
                  <a:moveTo>
                    <a:pt x="0" y="387350"/>
                  </a:moveTo>
                  <a:lnTo>
                    <a:pt x="0" y="4768382"/>
                  </a:lnTo>
                  <a:lnTo>
                    <a:pt x="3130550" y="4768382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3D5E8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" name="Freeform 5"/>
          <p:cNvSpPr/>
          <p:nvPr/>
        </p:nvSpPr>
        <p:spPr>
          <a:xfrm>
            <a:off x="15546702" y="0"/>
            <a:ext cx="2741298" cy="2741298"/>
          </a:xfrm>
          <a:custGeom>
            <a:avLst/>
            <a:gdLst/>
            <a:ahLst/>
            <a:cxnLst/>
            <a:rect l="l" t="t" r="r" b="b"/>
            <a:pathLst>
              <a:path w="2741298" h="2741298">
                <a:moveTo>
                  <a:pt x="0" y="0"/>
                </a:moveTo>
                <a:lnTo>
                  <a:pt x="2741298" y="0"/>
                </a:lnTo>
                <a:lnTo>
                  <a:pt x="2741298" y="2741298"/>
                </a:lnTo>
                <a:lnTo>
                  <a:pt x="0" y="2741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800648" y="980183"/>
            <a:ext cx="4979551" cy="8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Total Visits to HQ </a:t>
            </a:r>
          </a:p>
          <a:p>
            <a:pPr algn="l">
              <a:lnSpc>
                <a:spcPts val="3169"/>
              </a:lnSpc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July 2022 to March 2024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5" y="1395472"/>
            <a:ext cx="9829511" cy="898421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H="1">
            <a:off x="588462" y="597909"/>
            <a:ext cx="12519" cy="1700096"/>
          </a:xfrm>
          <a:prstGeom prst="line">
            <a:avLst/>
          </a:prstGeom>
          <a:ln w="28575" cap="rnd">
            <a:solidFill>
              <a:srgbClr val="FF83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16986607" y="9156616"/>
            <a:ext cx="1183378" cy="1028700"/>
          </a:xfrm>
          <a:custGeom>
            <a:avLst/>
            <a:gdLst/>
            <a:ahLst/>
            <a:cxnLst/>
            <a:rect l="l" t="t" r="r" b="b"/>
            <a:pathLst>
              <a:path w="1183378" h="1028700">
                <a:moveTo>
                  <a:pt x="0" y="0"/>
                </a:moveTo>
                <a:lnTo>
                  <a:pt x="1183378" y="0"/>
                </a:lnTo>
                <a:lnTo>
                  <a:pt x="118337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0" name="TextBox 10"/>
          <p:cNvSpPr txBox="1"/>
          <p:nvPr/>
        </p:nvSpPr>
        <p:spPr>
          <a:xfrm>
            <a:off x="9837652" y="1816872"/>
            <a:ext cx="3349509" cy="102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4,725 </a:t>
            </a: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7,699 visits in 2024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48" y="1774849"/>
            <a:ext cx="12072305" cy="93411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5698867" y="514541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6" r="-486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-9525" y="1518152"/>
            <a:ext cx="18288000" cy="8787898"/>
            <a:chOff x="0" y="0"/>
            <a:chExt cx="3130550" cy="1504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1504317"/>
            </a:xfrm>
            <a:custGeom>
              <a:avLst/>
              <a:gdLst/>
              <a:ahLst/>
              <a:cxnLst/>
              <a:rect l="l" t="t" r="r" b="b"/>
              <a:pathLst>
                <a:path w="3130550" h="1504317">
                  <a:moveTo>
                    <a:pt x="0" y="387350"/>
                  </a:moveTo>
                  <a:lnTo>
                    <a:pt x="0" y="1504317"/>
                  </a:lnTo>
                  <a:lnTo>
                    <a:pt x="3130550" y="1504317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5E5E5">
                <a:alpha val="87843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2123469" y="-2007728"/>
            <a:ext cx="1616518" cy="7051759"/>
            <a:chOff x="0" y="0"/>
            <a:chExt cx="3130550" cy="136564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30550" cy="13656445"/>
            </a:xfrm>
            <a:custGeom>
              <a:avLst/>
              <a:gdLst/>
              <a:ahLst/>
              <a:cxnLst/>
              <a:rect l="l" t="t" r="r" b="b"/>
              <a:pathLst>
                <a:path w="3130550" h="13656445">
                  <a:moveTo>
                    <a:pt x="0" y="387350"/>
                  </a:moveTo>
                  <a:lnTo>
                    <a:pt x="0" y="13656445"/>
                  </a:lnTo>
                  <a:lnTo>
                    <a:pt x="3130550" y="13656445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>
                <a:alpha val="80000"/>
              </a:srgbClr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2383" y="1296753"/>
            <a:ext cx="6157002" cy="95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Outcome PREM -Visit Time</a:t>
            </a:r>
          </a:p>
          <a:p>
            <a:pPr algn="l">
              <a:lnSpc>
                <a:spcPts val="3766"/>
              </a:lnSpc>
            </a:pPr>
            <a:r>
              <a:rPr lang="en-US" sz="3424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May - January 2024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9" y="1430975"/>
            <a:ext cx="11607391" cy="895868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-5400000">
            <a:off x="6077070" y="5119769"/>
            <a:ext cx="3783806" cy="324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9"/>
              </a:lnSpc>
              <a:spcBef>
                <a:spcPct val="0"/>
              </a:spcBef>
            </a:pPr>
            <a:r>
              <a:rPr lang="en-US" sz="22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Duration (minutes)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19187" y="9766678"/>
            <a:ext cx="394395" cy="40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881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 rot="-2475374">
            <a:off x="1974255" y="4246620"/>
            <a:ext cx="12130981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DRAFT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Testing new slide added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This is exciting!!!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03, 2024</a:t>
            </a:r>
          </a:p>
        </p:txBody>
      </p:sp>
      <p:pic>
        <p:nvPicPr>
          <p:cNvPr id="6" name="Freeform 2"/>
          <p:cNvPicPr>
            <a:picLocks noGrp="1"/>
          </p:cNvPicPr>
          <p:nvPr>
            <p:ph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981475"/>
            <a:ext cx="16858350" cy="96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990E3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2234450"/>
            <a:ext cx="16858350" cy="526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80"/>
              </a:lnSpc>
            </a:pPr>
            <a:endParaRPr/>
          </a:p>
          <a:p>
            <a:pPr algn="l">
              <a:lnSpc>
                <a:spcPts val="8280"/>
              </a:lnSpc>
            </a:pP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How might we make it </a:t>
            </a:r>
            <a:r>
              <a:rPr lang="en-US" sz="6000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easier for HQ Toronto patients to know where they are in the check-in and triage process</a:t>
            </a:r>
            <a:r>
              <a:rPr lang="en-US" sz="6000">
                <a:solidFill>
                  <a:srgbClr val="041E26"/>
                </a:solidFill>
                <a:latin typeface="Poppins"/>
                <a:ea typeface="Poppins"/>
                <a:cs typeface="Poppins"/>
                <a:sym typeface="Poppins"/>
              </a:rPr>
              <a:t> so that they feel more informed?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gTitle"/>
          <p:cNvSpPr>
            <a:spLocks noGrp="1"/>
          </p:cNvSpPr>
          <p:nvPr>
            <p:ph type="title" hasCustomPrompt="1"/>
          </p:nvPr>
        </p:nvSpPr>
        <p:spPr>
          <a:xfrm>
            <a:off x="7011229" y="3314813"/>
            <a:ext cx="3819934" cy="1355725"/>
          </a:xfrm>
        </p:spPr>
        <p:txBody>
          <a:bodyPr/>
          <a:lstStyle/>
          <a:p>
            <a:r>
              <a:t>Testing new slide added</a:t>
            </a:r>
          </a:p>
        </p:txBody>
      </p:sp>
      <p:sp>
        <p:nvSpPr>
          <p:cNvPr id="3" name="Text1"/>
          <p:cNvSpPr>
            <a:spLocks noGrp="1"/>
          </p:cNvSpPr>
          <p:nvPr>
            <p:ph type="body" sz="quarter" idx="10"/>
          </p:nvPr>
        </p:nvSpPr>
        <p:spPr>
          <a:xfrm>
            <a:off x="7034418" y="5060604"/>
            <a:ext cx="4962280" cy="3386138"/>
          </a:xfrm>
        </p:spPr>
        <p:txBody>
          <a:bodyPr/>
          <a:lstStyle/>
          <a:p>
            <a:r>
              <a:t>This is exciting!!!</a:t>
            </a:r>
          </a:p>
        </p:txBody>
      </p:sp>
      <p:sp>
        <p:nvSpPr>
          <p:cNvPr id="4" name="Text2"/>
          <p:cNvSpPr>
            <a:spLocks noGrp="1"/>
          </p:cNvSpPr>
          <p:nvPr>
            <p:ph type="body" sz="quarter" idx="11"/>
          </p:nvPr>
        </p:nvSpPr>
        <p:spPr>
          <a:xfrm>
            <a:off x="12434888" y="5060950"/>
            <a:ext cx="5548312" cy="3409950"/>
          </a:xfrm>
        </p:spPr>
        <p:txBody>
          <a:bodyPr/>
          <a:lstStyle/>
          <a:p>
            <a:r>
              <a:t>Blablablablabla</a:t>
            </a:r>
          </a:p>
        </p:txBody>
      </p:sp>
      <p:sp>
        <p:nvSpPr>
          <p:cNvPr id="5" name="Date"/>
          <p:cNvSpPr>
            <a:spLocks noGrp="1"/>
          </p:cNvSpPr>
          <p:nvPr>
            <p:ph type="body" sz="quarter" idx="12" hasCustomPrompt="1"/>
          </p:nvPr>
        </p:nvSpPr>
        <p:spPr>
          <a:xfrm>
            <a:off x="11138665" y="3314813"/>
            <a:ext cx="4530963" cy="1355725"/>
          </a:xfrm>
        </p:spPr>
        <p:txBody>
          <a:bodyPr/>
          <a:lstStyle/>
          <a:p>
            <a:r>
              <a:t>October 03, 2024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c3"/>
          <p:cNvSpPr/>
          <p:nvPr/>
        </p:nvSpPr>
        <p:spPr>
          <a:xfrm>
            <a:off x="457200" y="1600200"/>
            <a:ext cx="8229600" cy="4525962"/>
          </a:xfrm>
          <a:prstGeom prst="rect">
            <a:avLst/>
          </a:prstGeom>
          <a:solidFill>
            <a:srgbClr val="FFFFFF">
              <a:alpha val="100000"/>
            </a:srgbClr>
          </a:solidFill>
          <a:ln w="9525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" name="rc4"/>
          <p:cNvSpPr/>
          <p:nvPr/>
        </p:nvSpPr>
        <p:spPr>
          <a:xfrm>
            <a:off x="457200" y="1600200"/>
            <a:ext cx="8229600" cy="4525962"/>
          </a:xfrm>
          <a:prstGeom prst="rect">
            <a:avLst/>
          </a:prstGeom>
          <a:solidFill>
            <a:srgbClr val="FFFFFF">
              <a:alpha val="100000"/>
            </a:srgbClr>
          </a:solidFill>
          <a:ln w="13550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" name="rc5"/>
          <p:cNvSpPr/>
          <p:nvPr/>
        </p:nvSpPr>
        <p:spPr>
          <a:xfrm>
            <a:off x="877924" y="1669789"/>
            <a:ext cx="7739286" cy="4056440"/>
          </a:xfrm>
          <a:prstGeom prst="rect">
            <a:avLst/>
          </a:prstGeom>
          <a:solidFill>
            <a:srgbClr val="EBEBEB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6" name="pl6"/>
          <p:cNvSpPr/>
          <p:nvPr/>
        </p:nvSpPr>
        <p:spPr>
          <a:xfrm>
            <a:off x="877924" y="5212309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" name="pl7"/>
          <p:cNvSpPr/>
          <p:nvPr/>
        </p:nvSpPr>
        <p:spPr>
          <a:xfrm>
            <a:off x="877924" y="4427697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8" name="pl8"/>
          <p:cNvSpPr/>
          <p:nvPr/>
        </p:nvSpPr>
        <p:spPr>
          <a:xfrm>
            <a:off x="877924" y="3643086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" name="pl9"/>
          <p:cNvSpPr/>
          <p:nvPr/>
        </p:nvSpPr>
        <p:spPr>
          <a:xfrm>
            <a:off x="877924" y="2858475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" name="pl10"/>
          <p:cNvSpPr/>
          <p:nvPr/>
        </p:nvSpPr>
        <p:spPr>
          <a:xfrm>
            <a:off x="877924" y="2073863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" name="pl11"/>
          <p:cNvSpPr/>
          <p:nvPr/>
        </p:nvSpPr>
        <p:spPr>
          <a:xfrm>
            <a:off x="1206324" y="1669789"/>
            <a:ext cx="0" cy="4056440"/>
          </a:xfrm>
          <a:custGeom>
            <a:avLst/>
            <a:gdLst/>
            <a:ahLst/>
            <a:cxnLst/>
            <a:rect l="0" t="0" r="0" b="0"/>
            <a:pathLst>
              <a:path h="4056440">
                <a:moveTo>
                  <a:pt x="0" y="405644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" name="pl12"/>
          <p:cNvSpPr/>
          <p:nvPr/>
        </p:nvSpPr>
        <p:spPr>
          <a:xfrm>
            <a:off x="3005279" y="1669789"/>
            <a:ext cx="0" cy="4056440"/>
          </a:xfrm>
          <a:custGeom>
            <a:avLst/>
            <a:gdLst/>
            <a:ahLst/>
            <a:cxnLst/>
            <a:rect l="0" t="0" r="0" b="0"/>
            <a:pathLst>
              <a:path h="4056440">
                <a:moveTo>
                  <a:pt x="0" y="405644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" name="pl13"/>
          <p:cNvSpPr/>
          <p:nvPr/>
        </p:nvSpPr>
        <p:spPr>
          <a:xfrm>
            <a:off x="4804234" y="1669789"/>
            <a:ext cx="0" cy="4056440"/>
          </a:xfrm>
          <a:custGeom>
            <a:avLst/>
            <a:gdLst/>
            <a:ahLst/>
            <a:cxnLst/>
            <a:rect l="0" t="0" r="0" b="0"/>
            <a:pathLst>
              <a:path h="4056440">
                <a:moveTo>
                  <a:pt x="0" y="405644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4" name="pl14"/>
          <p:cNvSpPr/>
          <p:nvPr/>
        </p:nvSpPr>
        <p:spPr>
          <a:xfrm>
            <a:off x="6603190" y="1669789"/>
            <a:ext cx="0" cy="4056440"/>
          </a:xfrm>
          <a:custGeom>
            <a:avLst/>
            <a:gdLst/>
            <a:ahLst/>
            <a:cxnLst/>
            <a:rect l="0" t="0" r="0" b="0"/>
            <a:pathLst>
              <a:path h="4056440">
                <a:moveTo>
                  <a:pt x="0" y="405644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5" name="pl15"/>
          <p:cNvSpPr/>
          <p:nvPr/>
        </p:nvSpPr>
        <p:spPr>
          <a:xfrm>
            <a:off x="8402145" y="1669789"/>
            <a:ext cx="0" cy="4056440"/>
          </a:xfrm>
          <a:custGeom>
            <a:avLst/>
            <a:gdLst/>
            <a:ahLst/>
            <a:cxnLst/>
            <a:rect l="0" t="0" r="0" b="0"/>
            <a:pathLst>
              <a:path h="4056440">
                <a:moveTo>
                  <a:pt x="0" y="405644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6775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" name="pl16"/>
          <p:cNvSpPr/>
          <p:nvPr/>
        </p:nvSpPr>
        <p:spPr>
          <a:xfrm>
            <a:off x="877924" y="5604614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" name="pl17"/>
          <p:cNvSpPr/>
          <p:nvPr/>
        </p:nvSpPr>
        <p:spPr>
          <a:xfrm>
            <a:off x="877924" y="4820003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" name="pl18"/>
          <p:cNvSpPr/>
          <p:nvPr/>
        </p:nvSpPr>
        <p:spPr>
          <a:xfrm>
            <a:off x="877924" y="4035392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" name="pl19"/>
          <p:cNvSpPr/>
          <p:nvPr/>
        </p:nvSpPr>
        <p:spPr>
          <a:xfrm>
            <a:off x="877924" y="3250780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" name="pl20"/>
          <p:cNvSpPr/>
          <p:nvPr/>
        </p:nvSpPr>
        <p:spPr>
          <a:xfrm>
            <a:off x="877924" y="2466169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pl21"/>
          <p:cNvSpPr/>
          <p:nvPr/>
        </p:nvSpPr>
        <p:spPr>
          <a:xfrm>
            <a:off x="877924" y="1681558"/>
            <a:ext cx="7739286" cy="0"/>
          </a:xfrm>
          <a:custGeom>
            <a:avLst/>
            <a:gdLst/>
            <a:ahLst/>
            <a:cxnLst/>
            <a:rect l="0" t="0" r="0" b="0"/>
            <a:pathLst>
              <a:path w="7739286">
                <a:moveTo>
                  <a:pt x="0" y="0"/>
                </a:moveTo>
                <a:lnTo>
                  <a:pt x="7739286" y="0"/>
                </a:lnTo>
                <a:lnTo>
                  <a:pt x="7739286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" name="pl22"/>
          <p:cNvSpPr/>
          <p:nvPr/>
        </p:nvSpPr>
        <p:spPr>
          <a:xfrm>
            <a:off x="2105801" y="1669789"/>
            <a:ext cx="0" cy="4056440"/>
          </a:xfrm>
          <a:custGeom>
            <a:avLst/>
            <a:gdLst/>
            <a:ahLst/>
            <a:cxnLst/>
            <a:rect l="0" t="0" r="0" b="0"/>
            <a:pathLst>
              <a:path h="4056440">
                <a:moveTo>
                  <a:pt x="0" y="405644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" name="pl23"/>
          <p:cNvSpPr/>
          <p:nvPr/>
        </p:nvSpPr>
        <p:spPr>
          <a:xfrm>
            <a:off x="3904757" y="1669789"/>
            <a:ext cx="0" cy="4056440"/>
          </a:xfrm>
          <a:custGeom>
            <a:avLst/>
            <a:gdLst/>
            <a:ahLst/>
            <a:cxnLst/>
            <a:rect l="0" t="0" r="0" b="0"/>
            <a:pathLst>
              <a:path h="4056440">
                <a:moveTo>
                  <a:pt x="0" y="405644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" name="pl24"/>
          <p:cNvSpPr/>
          <p:nvPr/>
        </p:nvSpPr>
        <p:spPr>
          <a:xfrm>
            <a:off x="5703712" y="1669789"/>
            <a:ext cx="0" cy="4056440"/>
          </a:xfrm>
          <a:custGeom>
            <a:avLst/>
            <a:gdLst/>
            <a:ahLst/>
            <a:cxnLst/>
            <a:rect l="0" t="0" r="0" b="0"/>
            <a:pathLst>
              <a:path h="4056440">
                <a:moveTo>
                  <a:pt x="0" y="405644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" name="pl25"/>
          <p:cNvSpPr/>
          <p:nvPr/>
        </p:nvSpPr>
        <p:spPr>
          <a:xfrm>
            <a:off x="7502668" y="1669789"/>
            <a:ext cx="0" cy="4056440"/>
          </a:xfrm>
          <a:custGeom>
            <a:avLst/>
            <a:gdLst/>
            <a:ahLst/>
            <a:cxnLst/>
            <a:rect l="0" t="0" r="0" b="0"/>
            <a:pathLst>
              <a:path h="4056440">
                <a:moveTo>
                  <a:pt x="0" y="405644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355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6" name="pt26"/>
          <p:cNvSpPr/>
          <p:nvPr/>
        </p:nvSpPr>
        <p:spPr>
          <a:xfrm>
            <a:off x="3196328" y="3853643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7" name="pt27"/>
          <p:cNvSpPr/>
          <p:nvPr/>
        </p:nvSpPr>
        <p:spPr>
          <a:xfrm>
            <a:off x="3655061" y="3853643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8" name="pt28"/>
          <p:cNvSpPr/>
          <p:nvPr/>
        </p:nvSpPr>
        <p:spPr>
          <a:xfrm>
            <a:off x="2656641" y="3571183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9" name="pt29"/>
          <p:cNvSpPr/>
          <p:nvPr/>
        </p:nvSpPr>
        <p:spPr>
          <a:xfrm>
            <a:off x="4266706" y="3790875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0" name="pt30"/>
          <p:cNvSpPr/>
          <p:nvPr/>
        </p:nvSpPr>
        <p:spPr>
          <a:xfrm>
            <a:off x="4671471" y="4214565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1" name="pt31"/>
          <p:cNvSpPr/>
          <p:nvPr/>
        </p:nvSpPr>
        <p:spPr>
          <a:xfrm>
            <a:off x="4707450" y="4308718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" name="pt32"/>
          <p:cNvSpPr/>
          <p:nvPr/>
        </p:nvSpPr>
        <p:spPr>
          <a:xfrm>
            <a:off x="4905335" y="4905023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" name="pt33"/>
          <p:cNvSpPr/>
          <p:nvPr/>
        </p:nvSpPr>
        <p:spPr>
          <a:xfrm>
            <a:off x="4221732" y="3320108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" name="pt34"/>
          <p:cNvSpPr/>
          <p:nvPr/>
        </p:nvSpPr>
        <p:spPr>
          <a:xfrm>
            <a:off x="4149774" y="3571183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" name="pt35"/>
          <p:cNvSpPr/>
          <p:nvPr/>
        </p:nvSpPr>
        <p:spPr>
          <a:xfrm>
            <a:off x="4671471" y="4136104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6" name="pt36"/>
          <p:cNvSpPr/>
          <p:nvPr/>
        </p:nvSpPr>
        <p:spPr>
          <a:xfrm>
            <a:off x="4671471" y="4355795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7" name="pt37"/>
          <p:cNvSpPr/>
          <p:nvPr/>
        </p:nvSpPr>
        <p:spPr>
          <a:xfrm>
            <a:off x="5804813" y="4575486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" name="pt38"/>
          <p:cNvSpPr/>
          <p:nvPr/>
        </p:nvSpPr>
        <p:spPr>
          <a:xfrm>
            <a:off x="5193168" y="4434256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" name="pt39"/>
          <p:cNvSpPr/>
          <p:nvPr/>
        </p:nvSpPr>
        <p:spPr>
          <a:xfrm>
            <a:off x="5283116" y="4763793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0" name="pt40"/>
          <p:cNvSpPr/>
          <p:nvPr/>
        </p:nvSpPr>
        <p:spPr>
          <a:xfrm>
            <a:off x="7927581" y="5517019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1" name="pt41"/>
          <p:cNvSpPr/>
          <p:nvPr/>
        </p:nvSpPr>
        <p:spPr>
          <a:xfrm>
            <a:off x="8240599" y="5517019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2" name="pt42"/>
          <p:cNvSpPr/>
          <p:nvPr/>
        </p:nvSpPr>
        <p:spPr>
          <a:xfrm>
            <a:off x="8098481" y="4842254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3" name="pt43"/>
          <p:cNvSpPr/>
          <p:nvPr/>
        </p:nvSpPr>
        <p:spPr>
          <a:xfrm>
            <a:off x="2440766" y="2064730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4" name="pt44"/>
          <p:cNvSpPr/>
          <p:nvPr/>
        </p:nvSpPr>
        <p:spPr>
          <a:xfrm>
            <a:off x="1388377" y="2378574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" name="pt45"/>
          <p:cNvSpPr/>
          <p:nvPr/>
        </p:nvSpPr>
        <p:spPr>
          <a:xfrm>
            <a:off x="1784148" y="1829346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6" name="pt46"/>
          <p:cNvSpPr/>
          <p:nvPr/>
        </p:nvSpPr>
        <p:spPr>
          <a:xfrm>
            <a:off x="2917490" y="3775182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7" name="pt47"/>
          <p:cNvSpPr/>
          <p:nvPr/>
        </p:nvSpPr>
        <p:spPr>
          <a:xfrm>
            <a:off x="4815388" y="4716716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8" name="pt48"/>
          <p:cNvSpPr/>
          <p:nvPr/>
        </p:nvSpPr>
        <p:spPr>
          <a:xfrm>
            <a:off x="4662476" y="4763793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9" name="pt49"/>
          <p:cNvSpPr/>
          <p:nvPr/>
        </p:nvSpPr>
        <p:spPr>
          <a:xfrm>
            <a:off x="5391053" y="5061945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0" name="pt50"/>
          <p:cNvSpPr/>
          <p:nvPr/>
        </p:nvSpPr>
        <p:spPr>
          <a:xfrm>
            <a:off x="5400048" y="4136104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1" name="pt51"/>
          <p:cNvSpPr/>
          <p:nvPr/>
        </p:nvSpPr>
        <p:spPr>
          <a:xfrm>
            <a:off x="1964043" y="2865033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2" name="pt52"/>
          <p:cNvSpPr/>
          <p:nvPr/>
        </p:nvSpPr>
        <p:spPr>
          <a:xfrm>
            <a:off x="2332829" y="3069032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3" name="pt53"/>
          <p:cNvSpPr/>
          <p:nvPr/>
        </p:nvSpPr>
        <p:spPr>
          <a:xfrm>
            <a:off x="1204884" y="2378574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4" name="pt54"/>
          <p:cNvSpPr/>
          <p:nvPr/>
        </p:nvSpPr>
        <p:spPr>
          <a:xfrm>
            <a:off x="4185753" y="4669639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5" name="pt55"/>
          <p:cNvSpPr/>
          <p:nvPr/>
        </p:nvSpPr>
        <p:spPr>
          <a:xfrm>
            <a:off x="3466171" y="4057642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6" name="pt56"/>
          <p:cNvSpPr/>
          <p:nvPr/>
        </p:nvSpPr>
        <p:spPr>
          <a:xfrm>
            <a:off x="4905335" y="4795177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7" name="pt57"/>
          <p:cNvSpPr/>
          <p:nvPr/>
        </p:nvSpPr>
        <p:spPr>
          <a:xfrm>
            <a:off x="3484161" y="3790875"/>
            <a:ext cx="49651" cy="4965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58" name="tx58"/>
          <p:cNvSpPr/>
          <p:nvPr/>
        </p:nvSpPr>
        <p:spPr>
          <a:xfrm>
            <a:off x="690983" y="5562923"/>
            <a:ext cx="124311" cy="8169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10</a:t>
            </a:r>
          </a:p>
        </p:txBody>
      </p:sp>
      <p:sp>
        <p:nvSpPr>
          <p:cNvPr id="59" name="tx59"/>
          <p:cNvSpPr/>
          <p:nvPr/>
        </p:nvSpPr>
        <p:spPr>
          <a:xfrm>
            <a:off x="690983" y="4778311"/>
            <a:ext cx="124311" cy="8169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15</a:t>
            </a:r>
          </a:p>
        </p:txBody>
      </p:sp>
      <p:sp>
        <p:nvSpPr>
          <p:cNvPr id="60" name="tx60"/>
          <p:cNvSpPr/>
          <p:nvPr/>
        </p:nvSpPr>
        <p:spPr>
          <a:xfrm>
            <a:off x="690983" y="3993700"/>
            <a:ext cx="124311" cy="8169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20</a:t>
            </a:r>
          </a:p>
        </p:txBody>
      </p:sp>
      <p:sp>
        <p:nvSpPr>
          <p:cNvPr id="61" name="tx61"/>
          <p:cNvSpPr/>
          <p:nvPr/>
        </p:nvSpPr>
        <p:spPr>
          <a:xfrm>
            <a:off x="690983" y="3209089"/>
            <a:ext cx="124311" cy="8169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25</a:t>
            </a:r>
          </a:p>
        </p:txBody>
      </p:sp>
      <p:sp>
        <p:nvSpPr>
          <p:cNvPr id="62" name="tx62"/>
          <p:cNvSpPr/>
          <p:nvPr/>
        </p:nvSpPr>
        <p:spPr>
          <a:xfrm>
            <a:off x="690983" y="2424423"/>
            <a:ext cx="124311" cy="81746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30</a:t>
            </a:r>
          </a:p>
        </p:txBody>
      </p:sp>
      <p:sp>
        <p:nvSpPr>
          <p:cNvPr id="63" name="tx63"/>
          <p:cNvSpPr/>
          <p:nvPr/>
        </p:nvSpPr>
        <p:spPr>
          <a:xfrm>
            <a:off x="690983" y="1639811"/>
            <a:ext cx="124311" cy="81746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35</a:t>
            </a:r>
          </a:p>
        </p:txBody>
      </p:sp>
      <p:sp>
        <p:nvSpPr>
          <p:cNvPr id="64" name="pl64"/>
          <p:cNvSpPr/>
          <p:nvPr/>
        </p:nvSpPr>
        <p:spPr>
          <a:xfrm>
            <a:off x="843130" y="5604614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5" name="pl65"/>
          <p:cNvSpPr/>
          <p:nvPr/>
        </p:nvSpPr>
        <p:spPr>
          <a:xfrm>
            <a:off x="843130" y="4820003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" name="pl66"/>
          <p:cNvSpPr/>
          <p:nvPr/>
        </p:nvSpPr>
        <p:spPr>
          <a:xfrm>
            <a:off x="843130" y="4035392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" name="pl67"/>
          <p:cNvSpPr/>
          <p:nvPr/>
        </p:nvSpPr>
        <p:spPr>
          <a:xfrm>
            <a:off x="843130" y="3250780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8" name="pl68"/>
          <p:cNvSpPr/>
          <p:nvPr/>
        </p:nvSpPr>
        <p:spPr>
          <a:xfrm>
            <a:off x="843130" y="2466169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9" name="pl69"/>
          <p:cNvSpPr/>
          <p:nvPr/>
        </p:nvSpPr>
        <p:spPr>
          <a:xfrm>
            <a:off x="843130" y="1681558"/>
            <a:ext cx="34794" cy="0"/>
          </a:xfrm>
          <a:custGeom>
            <a:avLst/>
            <a:gdLst/>
            <a:ahLst/>
            <a:cxnLst/>
            <a:rect l="0" t="0" r="0" b="0"/>
            <a:pathLst>
              <a:path w="34794">
                <a:moveTo>
                  <a:pt x="0" y="0"/>
                </a:moveTo>
                <a:lnTo>
                  <a:pt x="34794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0" name="pl70"/>
          <p:cNvSpPr/>
          <p:nvPr/>
        </p:nvSpPr>
        <p:spPr>
          <a:xfrm>
            <a:off x="2105801" y="5726229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1" name="pl71"/>
          <p:cNvSpPr/>
          <p:nvPr/>
        </p:nvSpPr>
        <p:spPr>
          <a:xfrm>
            <a:off x="3904757" y="5726229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2" name="pl72"/>
          <p:cNvSpPr/>
          <p:nvPr/>
        </p:nvSpPr>
        <p:spPr>
          <a:xfrm>
            <a:off x="5703712" y="5726229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3" name="pl73"/>
          <p:cNvSpPr/>
          <p:nvPr/>
        </p:nvSpPr>
        <p:spPr>
          <a:xfrm>
            <a:off x="7502668" y="5726229"/>
            <a:ext cx="0" cy="34794"/>
          </a:xfrm>
          <a:custGeom>
            <a:avLst/>
            <a:gdLst/>
            <a:ahLst/>
            <a:cxnLst/>
            <a:rect l="0" t="0" r="0" b="0"/>
            <a:pathLst>
              <a:path h="34794">
                <a:moveTo>
                  <a:pt x="0" y="34794"/>
                </a:moveTo>
                <a:lnTo>
                  <a:pt x="0" y="0"/>
                </a:lnTo>
              </a:path>
            </a:pathLst>
          </a:custGeom>
          <a:ln w="13550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4" name="tx74"/>
          <p:cNvSpPr/>
          <p:nvPr/>
        </p:nvSpPr>
        <p:spPr>
          <a:xfrm>
            <a:off x="2074723" y="5788532"/>
            <a:ext cx="62155" cy="8032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75" name="tx75"/>
          <p:cNvSpPr/>
          <p:nvPr/>
        </p:nvSpPr>
        <p:spPr>
          <a:xfrm>
            <a:off x="3873679" y="5787113"/>
            <a:ext cx="62155" cy="81746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76" name="tx76"/>
          <p:cNvSpPr/>
          <p:nvPr/>
        </p:nvSpPr>
        <p:spPr>
          <a:xfrm>
            <a:off x="5672634" y="5788859"/>
            <a:ext cx="62155" cy="8000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 dirty="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4</a:t>
            </a:r>
          </a:p>
        </p:txBody>
      </p:sp>
      <p:sp>
        <p:nvSpPr>
          <p:cNvPr id="77" name="tx77"/>
          <p:cNvSpPr/>
          <p:nvPr/>
        </p:nvSpPr>
        <p:spPr>
          <a:xfrm>
            <a:off x="7471590" y="5788586"/>
            <a:ext cx="62155" cy="8027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>
                <a:solidFill>
                  <a:srgbClr val="4D4D4D">
                    <a:alpha val="100000"/>
                  </a:srgbClr>
                </a:solidFill>
                <a:latin typeface="Arial"/>
                <a:cs typeface="Arial"/>
              </a:rPr>
              <a:t>5</a:t>
            </a:r>
          </a:p>
        </p:txBody>
      </p:sp>
      <p:sp>
        <p:nvSpPr>
          <p:cNvPr id="78" name="tx78"/>
          <p:cNvSpPr/>
          <p:nvPr/>
        </p:nvSpPr>
        <p:spPr>
          <a:xfrm>
            <a:off x="4677717" y="5928470"/>
            <a:ext cx="139700" cy="98704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wt</a:t>
            </a:r>
          </a:p>
        </p:txBody>
      </p:sp>
      <p:sp>
        <p:nvSpPr>
          <p:cNvPr id="79" name="tx79"/>
          <p:cNvSpPr/>
          <p:nvPr/>
        </p:nvSpPr>
        <p:spPr>
          <a:xfrm rot="16200000">
            <a:off x="439169" y="3646269"/>
            <a:ext cx="271760" cy="10347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</a:rPr>
              <a:t>mpg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ontent Placeholder 2"/>
          <p:cNvGrpSpPr/>
          <p:nvPr/>
        </p:nvGrpSpPr>
        <p:grpSpPr>
          <a:xfrm>
            <a:off x="457200" y="1600200"/>
            <a:ext cx="8229600" cy="4525963"/>
            <a:chOff x="457200" y="1600200"/>
            <a:chExt cx="8229600" cy="4525963"/>
          </a:xfrm>
        </p:grpSpPr>
        <p:sp>
          <p:nvSpPr>
            <p:cNvPr id="3" name="rc3"/>
            <p:cNvSpPr/>
            <p:nvPr/>
          </p:nvSpPr>
          <p:spPr>
            <a:xfrm>
              <a:off x="457200" y="1600200"/>
              <a:ext cx="8229600" cy="452596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" name="rc4"/>
            <p:cNvSpPr/>
            <p:nvPr/>
          </p:nvSpPr>
          <p:spPr>
            <a:xfrm>
              <a:off x="457200" y="1600200"/>
              <a:ext cx="8229600" cy="452596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3550" cap="rnd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" name="rc5"/>
            <p:cNvSpPr/>
            <p:nvPr/>
          </p:nvSpPr>
          <p:spPr>
            <a:xfrm>
              <a:off x="877924" y="1669789"/>
              <a:ext cx="7739286" cy="4056440"/>
            </a:xfrm>
            <a:prstGeom prst="rect">
              <a:avLst/>
            </a:prstGeom>
            <a:solidFill>
              <a:srgbClr val="EBEBEB">
                <a:alpha val="100000"/>
              </a:srgbClr>
            </a:solidFill>
          </p:spPr>
          <p:txBody>
            <a:bodyPr/>
            <a:lstStyle/>
            <a:p>
              <a:endParaRPr/>
            </a:p>
          </p:txBody>
        </p:sp>
        <p:sp>
          <p:nvSpPr>
            <p:cNvPr id="6" name="pl6"/>
            <p:cNvSpPr/>
            <p:nvPr/>
          </p:nvSpPr>
          <p:spPr>
            <a:xfrm>
              <a:off x="877924" y="5212309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" name="pl7"/>
            <p:cNvSpPr/>
            <p:nvPr/>
          </p:nvSpPr>
          <p:spPr>
            <a:xfrm>
              <a:off x="877924" y="4427697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" name="pl8"/>
            <p:cNvSpPr/>
            <p:nvPr/>
          </p:nvSpPr>
          <p:spPr>
            <a:xfrm>
              <a:off x="877924" y="3643086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" name="pl9"/>
            <p:cNvSpPr/>
            <p:nvPr/>
          </p:nvSpPr>
          <p:spPr>
            <a:xfrm>
              <a:off x="877924" y="2858475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" name="pl10"/>
            <p:cNvSpPr/>
            <p:nvPr/>
          </p:nvSpPr>
          <p:spPr>
            <a:xfrm>
              <a:off x="877924" y="2073863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" name="pl11"/>
            <p:cNvSpPr/>
            <p:nvPr/>
          </p:nvSpPr>
          <p:spPr>
            <a:xfrm>
              <a:off x="1206324" y="1669789"/>
              <a:ext cx="0" cy="4056440"/>
            </a:xfrm>
            <a:custGeom>
              <a:avLst/>
              <a:gdLst/>
              <a:ahLst/>
              <a:cxnLst/>
              <a:rect l="0" t="0" r="0" b="0"/>
              <a:pathLst>
                <a:path h="4056440">
                  <a:moveTo>
                    <a:pt x="0" y="405644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" name="pl12"/>
            <p:cNvSpPr/>
            <p:nvPr/>
          </p:nvSpPr>
          <p:spPr>
            <a:xfrm>
              <a:off x="3005279" y="1669789"/>
              <a:ext cx="0" cy="4056440"/>
            </a:xfrm>
            <a:custGeom>
              <a:avLst/>
              <a:gdLst/>
              <a:ahLst/>
              <a:cxnLst/>
              <a:rect l="0" t="0" r="0" b="0"/>
              <a:pathLst>
                <a:path h="4056440">
                  <a:moveTo>
                    <a:pt x="0" y="405644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" name="pl13"/>
            <p:cNvSpPr/>
            <p:nvPr/>
          </p:nvSpPr>
          <p:spPr>
            <a:xfrm>
              <a:off x="4804234" y="1669789"/>
              <a:ext cx="0" cy="4056440"/>
            </a:xfrm>
            <a:custGeom>
              <a:avLst/>
              <a:gdLst/>
              <a:ahLst/>
              <a:cxnLst/>
              <a:rect l="0" t="0" r="0" b="0"/>
              <a:pathLst>
                <a:path h="4056440">
                  <a:moveTo>
                    <a:pt x="0" y="405644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" name="pl14"/>
            <p:cNvSpPr/>
            <p:nvPr/>
          </p:nvSpPr>
          <p:spPr>
            <a:xfrm>
              <a:off x="6603190" y="1669789"/>
              <a:ext cx="0" cy="4056440"/>
            </a:xfrm>
            <a:custGeom>
              <a:avLst/>
              <a:gdLst/>
              <a:ahLst/>
              <a:cxnLst/>
              <a:rect l="0" t="0" r="0" b="0"/>
              <a:pathLst>
                <a:path h="4056440">
                  <a:moveTo>
                    <a:pt x="0" y="405644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" name="pl15"/>
            <p:cNvSpPr/>
            <p:nvPr/>
          </p:nvSpPr>
          <p:spPr>
            <a:xfrm>
              <a:off x="8402145" y="1669789"/>
              <a:ext cx="0" cy="4056440"/>
            </a:xfrm>
            <a:custGeom>
              <a:avLst/>
              <a:gdLst/>
              <a:ahLst/>
              <a:cxnLst/>
              <a:rect l="0" t="0" r="0" b="0"/>
              <a:pathLst>
                <a:path h="4056440">
                  <a:moveTo>
                    <a:pt x="0" y="405644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6775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" name="pl16"/>
            <p:cNvSpPr/>
            <p:nvPr/>
          </p:nvSpPr>
          <p:spPr>
            <a:xfrm>
              <a:off x="877924" y="5604614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" name="pl17"/>
            <p:cNvSpPr/>
            <p:nvPr/>
          </p:nvSpPr>
          <p:spPr>
            <a:xfrm>
              <a:off x="877924" y="4820003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" name="pl18"/>
            <p:cNvSpPr/>
            <p:nvPr/>
          </p:nvSpPr>
          <p:spPr>
            <a:xfrm>
              <a:off x="877924" y="4035392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" name="pl19"/>
            <p:cNvSpPr/>
            <p:nvPr/>
          </p:nvSpPr>
          <p:spPr>
            <a:xfrm>
              <a:off x="877924" y="3250780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" name="pl20"/>
            <p:cNvSpPr/>
            <p:nvPr/>
          </p:nvSpPr>
          <p:spPr>
            <a:xfrm>
              <a:off x="877924" y="2466169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" name="pl21"/>
            <p:cNvSpPr/>
            <p:nvPr/>
          </p:nvSpPr>
          <p:spPr>
            <a:xfrm>
              <a:off x="877924" y="1681558"/>
              <a:ext cx="7739286" cy="0"/>
            </a:xfrm>
            <a:custGeom>
              <a:avLst/>
              <a:gdLst/>
              <a:ahLst/>
              <a:cxnLst/>
              <a:rect l="0" t="0" r="0" b="0"/>
              <a:pathLst>
                <a:path w="7739286">
                  <a:moveTo>
                    <a:pt x="0" y="0"/>
                  </a:moveTo>
                  <a:lnTo>
                    <a:pt x="7739286" y="0"/>
                  </a:lnTo>
                  <a:lnTo>
                    <a:pt x="7739286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" name="pl22"/>
            <p:cNvSpPr/>
            <p:nvPr/>
          </p:nvSpPr>
          <p:spPr>
            <a:xfrm>
              <a:off x="2105801" y="1669789"/>
              <a:ext cx="0" cy="4056440"/>
            </a:xfrm>
            <a:custGeom>
              <a:avLst/>
              <a:gdLst/>
              <a:ahLst/>
              <a:cxnLst/>
              <a:rect l="0" t="0" r="0" b="0"/>
              <a:pathLst>
                <a:path h="4056440">
                  <a:moveTo>
                    <a:pt x="0" y="405644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" name="pl23"/>
            <p:cNvSpPr/>
            <p:nvPr/>
          </p:nvSpPr>
          <p:spPr>
            <a:xfrm>
              <a:off x="3904757" y="1669789"/>
              <a:ext cx="0" cy="4056440"/>
            </a:xfrm>
            <a:custGeom>
              <a:avLst/>
              <a:gdLst/>
              <a:ahLst/>
              <a:cxnLst/>
              <a:rect l="0" t="0" r="0" b="0"/>
              <a:pathLst>
                <a:path h="4056440">
                  <a:moveTo>
                    <a:pt x="0" y="405644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" name="pl24"/>
            <p:cNvSpPr/>
            <p:nvPr/>
          </p:nvSpPr>
          <p:spPr>
            <a:xfrm>
              <a:off x="5703712" y="1669789"/>
              <a:ext cx="0" cy="4056440"/>
            </a:xfrm>
            <a:custGeom>
              <a:avLst/>
              <a:gdLst/>
              <a:ahLst/>
              <a:cxnLst/>
              <a:rect l="0" t="0" r="0" b="0"/>
              <a:pathLst>
                <a:path h="4056440">
                  <a:moveTo>
                    <a:pt x="0" y="405644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" name="pl25"/>
            <p:cNvSpPr/>
            <p:nvPr/>
          </p:nvSpPr>
          <p:spPr>
            <a:xfrm>
              <a:off x="7502668" y="1669789"/>
              <a:ext cx="0" cy="4056440"/>
            </a:xfrm>
            <a:custGeom>
              <a:avLst/>
              <a:gdLst/>
              <a:ahLst/>
              <a:cxnLst/>
              <a:rect l="0" t="0" r="0" b="0"/>
              <a:pathLst>
                <a:path h="4056440">
                  <a:moveTo>
                    <a:pt x="0" y="405644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FFFF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" name="pt26"/>
            <p:cNvSpPr/>
            <p:nvPr/>
          </p:nvSpPr>
          <p:spPr>
            <a:xfrm>
              <a:off x="3196328" y="3853643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" name="pt27"/>
            <p:cNvSpPr/>
            <p:nvPr/>
          </p:nvSpPr>
          <p:spPr>
            <a:xfrm>
              <a:off x="3655061" y="3853643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" name="pt28"/>
            <p:cNvSpPr/>
            <p:nvPr/>
          </p:nvSpPr>
          <p:spPr>
            <a:xfrm>
              <a:off x="2656641" y="3571183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" name="pt29"/>
            <p:cNvSpPr/>
            <p:nvPr/>
          </p:nvSpPr>
          <p:spPr>
            <a:xfrm>
              <a:off x="4266706" y="3790875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" name="pt30"/>
            <p:cNvSpPr/>
            <p:nvPr/>
          </p:nvSpPr>
          <p:spPr>
            <a:xfrm>
              <a:off x="4671471" y="4214565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" name="pt31"/>
            <p:cNvSpPr/>
            <p:nvPr/>
          </p:nvSpPr>
          <p:spPr>
            <a:xfrm>
              <a:off x="4707450" y="4308718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" name="pt32"/>
            <p:cNvSpPr/>
            <p:nvPr/>
          </p:nvSpPr>
          <p:spPr>
            <a:xfrm>
              <a:off x="4905335" y="4905023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" name="pt33"/>
            <p:cNvSpPr/>
            <p:nvPr/>
          </p:nvSpPr>
          <p:spPr>
            <a:xfrm>
              <a:off x="4221732" y="3320108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" name="pt34"/>
            <p:cNvSpPr/>
            <p:nvPr/>
          </p:nvSpPr>
          <p:spPr>
            <a:xfrm>
              <a:off x="4149774" y="3571183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" name="pt35"/>
            <p:cNvSpPr/>
            <p:nvPr/>
          </p:nvSpPr>
          <p:spPr>
            <a:xfrm>
              <a:off x="4671471" y="4136104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" name="pt36"/>
            <p:cNvSpPr/>
            <p:nvPr/>
          </p:nvSpPr>
          <p:spPr>
            <a:xfrm>
              <a:off x="4671471" y="4355795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" name="pt37"/>
            <p:cNvSpPr/>
            <p:nvPr/>
          </p:nvSpPr>
          <p:spPr>
            <a:xfrm>
              <a:off x="5804813" y="4575486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" name="pt38"/>
            <p:cNvSpPr/>
            <p:nvPr/>
          </p:nvSpPr>
          <p:spPr>
            <a:xfrm>
              <a:off x="5193168" y="4434256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" name="pt39"/>
            <p:cNvSpPr/>
            <p:nvPr/>
          </p:nvSpPr>
          <p:spPr>
            <a:xfrm>
              <a:off x="5283116" y="4763793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" name="pt40"/>
            <p:cNvSpPr/>
            <p:nvPr/>
          </p:nvSpPr>
          <p:spPr>
            <a:xfrm>
              <a:off x="7927581" y="5517019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" name="pt41"/>
            <p:cNvSpPr/>
            <p:nvPr/>
          </p:nvSpPr>
          <p:spPr>
            <a:xfrm>
              <a:off x="8240599" y="5517019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" name="pt42"/>
            <p:cNvSpPr/>
            <p:nvPr/>
          </p:nvSpPr>
          <p:spPr>
            <a:xfrm>
              <a:off x="8098481" y="4842254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" name="pt43"/>
            <p:cNvSpPr/>
            <p:nvPr/>
          </p:nvSpPr>
          <p:spPr>
            <a:xfrm>
              <a:off x="2440766" y="2064730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" name="pt44"/>
            <p:cNvSpPr/>
            <p:nvPr/>
          </p:nvSpPr>
          <p:spPr>
            <a:xfrm>
              <a:off x="1388377" y="2378574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" name="pt45"/>
            <p:cNvSpPr/>
            <p:nvPr/>
          </p:nvSpPr>
          <p:spPr>
            <a:xfrm>
              <a:off x="1784148" y="1829346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" name="pt46"/>
            <p:cNvSpPr/>
            <p:nvPr/>
          </p:nvSpPr>
          <p:spPr>
            <a:xfrm>
              <a:off x="2917490" y="3775182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" name="pt47"/>
            <p:cNvSpPr/>
            <p:nvPr/>
          </p:nvSpPr>
          <p:spPr>
            <a:xfrm>
              <a:off x="4815388" y="4716716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" name="pt48"/>
            <p:cNvSpPr/>
            <p:nvPr/>
          </p:nvSpPr>
          <p:spPr>
            <a:xfrm>
              <a:off x="4662476" y="4763793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" name="pt49"/>
            <p:cNvSpPr/>
            <p:nvPr/>
          </p:nvSpPr>
          <p:spPr>
            <a:xfrm>
              <a:off x="5391053" y="5061945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" name="pt50"/>
            <p:cNvSpPr/>
            <p:nvPr/>
          </p:nvSpPr>
          <p:spPr>
            <a:xfrm>
              <a:off x="5400048" y="4136104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" name="pt51"/>
            <p:cNvSpPr/>
            <p:nvPr/>
          </p:nvSpPr>
          <p:spPr>
            <a:xfrm>
              <a:off x="1964043" y="2865033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pt52"/>
            <p:cNvSpPr/>
            <p:nvPr/>
          </p:nvSpPr>
          <p:spPr>
            <a:xfrm>
              <a:off x="2332829" y="3069032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" name="pt53"/>
            <p:cNvSpPr/>
            <p:nvPr/>
          </p:nvSpPr>
          <p:spPr>
            <a:xfrm>
              <a:off x="1204884" y="2378574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" name="pt54"/>
            <p:cNvSpPr/>
            <p:nvPr/>
          </p:nvSpPr>
          <p:spPr>
            <a:xfrm>
              <a:off x="4185753" y="4669639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t55"/>
            <p:cNvSpPr/>
            <p:nvPr/>
          </p:nvSpPr>
          <p:spPr>
            <a:xfrm>
              <a:off x="3466171" y="4057642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t56"/>
            <p:cNvSpPr/>
            <p:nvPr/>
          </p:nvSpPr>
          <p:spPr>
            <a:xfrm>
              <a:off x="4905335" y="4795177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t57"/>
            <p:cNvSpPr/>
            <p:nvPr/>
          </p:nvSpPr>
          <p:spPr>
            <a:xfrm>
              <a:off x="3484161" y="3790875"/>
              <a:ext cx="49651" cy="49651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tx58"/>
            <p:cNvSpPr/>
            <p:nvPr/>
          </p:nvSpPr>
          <p:spPr>
            <a:xfrm>
              <a:off x="690983" y="5562923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10</a:t>
              </a:r>
            </a:p>
          </p:txBody>
        </p:sp>
        <p:sp>
          <p:nvSpPr>
            <p:cNvPr id="59" name="tx59"/>
            <p:cNvSpPr/>
            <p:nvPr/>
          </p:nvSpPr>
          <p:spPr>
            <a:xfrm>
              <a:off x="690983" y="4778311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15</a:t>
              </a:r>
            </a:p>
          </p:txBody>
        </p:sp>
        <p:sp>
          <p:nvSpPr>
            <p:cNvPr id="60" name="tx60"/>
            <p:cNvSpPr/>
            <p:nvPr/>
          </p:nvSpPr>
          <p:spPr>
            <a:xfrm>
              <a:off x="690983" y="3993700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20</a:t>
              </a:r>
            </a:p>
          </p:txBody>
        </p:sp>
        <p:sp>
          <p:nvSpPr>
            <p:cNvPr id="61" name="tx61"/>
            <p:cNvSpPr/>
            <p:nvPr/>
          </p:nvSpPr>
          <p:spPr>
            <a:xfrm>
              <a:off x="690983" y="3209089"/>
              <a:ext cx="124311" cy="8169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25</a:t>
              </a:r>
            </a:p>
          </p:txBody>
        </p:sp>
        <p:sp>
          <p:nvSpPr>
            <p:cNvPr id="62" name="tx62"/>
            <p:cNvSpPr/>
            <p:nvPr/>
          </p:nvSpPr>
          <p:spPr>
            <a:xfrm>
              <a:off x="690983" y="2424423"/>
              <a:ext cx="124311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30</a:t>
              </a:r>
            </a:p>
          </p:txBody>
        </p:sp>
        <p:sp>
          <p:nvSpPr>
            <p:cNvPr id="63" name="tx63"/>
            <p:cNvSpPr/>
            <p:nvPr/>
          </p:nvSpPr>
          <p:spPr>
            <a:xfrm>
              <a:off x="690983" y="1639811"/>
              <a:ext cx="124311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35</a:t>
              </a:r>
            </a:p>
          </p:txBody>
        </p:sp>
        <p:sp>
          <p:nvSpPr>
            <p:cNvPr id="64" name="pl64"/>
            <p:cNvSpPr/>
            <p:nvPr/>
          </p:nvSpPr>
          <p:spPr>
            <a:xfrm>
              <a:off x="843130" y="560461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l65"/>
            <p:cNvSpPr/>
            <p:nvPr/>
          </p:nvSpPr>
          <p:spPr>
            <a:xfrm>
              <a:off x="843130" y="482000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l66"/>
            <p:cNvSpPr/>
            <p:nvPr/>
          </p:nvSpPr>
          <p:spPr>
            <a:xfrm>
              <a:off x="843130" y="403539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l67"/>
            <p:cNvSpPr/>
            <p:nvPr/>
          </p:nvSpPr>
          <p:spPr>
            <a:xfrm>
              <a:off x="843130" y="325078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l68"/>
            <p:cNvSpPr/>
            <p:nvPr/>
          </p:nvSpPr>
          <p:spPr>
            <a:xfrm>
              <a:off x="843130" y="246616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l69"/>
            <p:cNvSpPr/>
            <p:nvPr/>
          </p:nvSpPr>
          <p:spPr>
            <a:xfrm>
              <a:off x="843130" y="168155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l70"/>
            <p:cNvSpPr/>
            <p:nvPr/>
          </p:nvSpPr>
          <p:spPr>
            <a:xfrm>
              <a:off x="2105801" y="572622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l71"/>
            <p:cNvSpPr/>
            <p:nvPr/>
          </p:nvSpPr>
          <p:spPr>
            <a:xfrm>
              <a:off x="3904757" y="572622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l72"/>
            <p:cNvSpPr/>
            <p:nvPr/>
          </p:nvSpPr>
          <p:spPr>
            <a:xfrm>
              <a:off x="5703712" y="572622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l73"/>
            <p:cNvSpPr/>
            <p:nvPr/>
          </p:nvSpPr>
          <p:spPr>
            <a:xfrm>
              <a:off x="7502668" y="5726229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tx74"/>
            <p:cNvSpPr/>
            <p:nvPr/>
          </p:nvSpPr>
          <p:spPr>
            <a:xfrm>
              <a:off x="2074723" y="5788532"/>
              <a:ext cx="62155" cy="8032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5" name="tx75"/>
            <p:cNvSpPr/>
            <p:nvPr/>
          </p:nvSpPr>
          <p:spPr>
            <a:xfrm>
              <a:off x="3873679" y="5787113"/>
              <a:ext cx="62155" cy="8174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76" name="tx76"/>
            <p:cNvSpPr/>
            <p:nvPr/>
          </p:nvSpPr>
          <p:spPr>
            <a:xfrm>
              <a:off x="5672634" y="5788859"/>
              <a:ext cx="62155" cy="80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4</a:t>
              </a:r>
            </a:p>
          </p:txBody>
        </p:sp>
        <p:sp>
          <p:nvSpPr>
            <p:cNvPr id="77" name="tx77"/>
            <p:cNvSpPr/>
            <p:nvPr/>
          </p:nvSpPr>
          <p:spPr>
            <a:xfrm>
              <a:off x="7471590" y="5788586"/>
              <a:ext cx="62155" cy="8027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Arial"/>
                  <a:cs typeface="Arial"/>
                </a:rPr>
                <a:t>5</a:t>
              </a:r>
            </a:p>
          </p:txBody>
        </p:sp>
        <p:sp>
          <p:nvSpPr>
            <p:cNvPr id="78" name="tx78"/>
            <p:cNvSpPr/>
            <p:nvPr/>
          </p:nvSpPr>
          <p:spPr>
            <a:xfrm>
              <a:off x="4677717" y="5928470"/>
              <a:ext cx="139700" cy="9870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wt</a:t>
              </a:r>
            </a:p>
          </p:txBody>
        </p:sp>
        <p:sp>
          <p:nvSpPr>
            <p:cNvPr id="79" name="tx79"/>
            <p:cNvSpPr/>
            <p:nvPr/>
          </p:nvSpPr>
          <p:spPr>
            <a:xfrm rot="-5400000">
              <a:off x="439169" y="3646269"/>
              <a:ext cx="271760" cy="10347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Arial"/>
                  <a:cs typeface="Arial"/>
                </a:rPr>
                <a:t>mpg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1832000" y="-864850"/>
            <a:ext cx="22230300" cy="12703050"/>
          </a:xfrm>
          <a:custGeom>
            <a:avLst/>
            <a:gdLst/>
            <a:ahLst/>
            <a:cxnLst/>
            <a:rect l="l" t="t" r="r" b="b"/>
            <a:pathLst>
              <a:path w="22230300" h="12703050">
                <a:moveTo>
                  <a:pt x="0" y="0"/>
                </a:moveTo>
                <a:lnTo>
                  <a:pt x="22230300" y="0"/>
                </a:lnTo>
                <a:lnTo>
                  <a:pt x="22230300" y="12703050"/>
                </a:lnTo>
                <a:lnTo>
                  <a:pt x="0" y="12703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703175" y="466000"/>
            <a:ext cx="2736150" cy="14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V4</a:t>
            </a:r>
          </a:p>
        </p:txBody>
      </p:sp>
      <p:sp>
        <p:nvSpPr>
          <p:cNvPr id="5" name="Freeform 5"/>
          <p:cNvSpPr/>
          <p:nvPr/>
        </p:nvSpPr>
        <p:spPr>
          <a:xfrm>
            <a:off x="3530750" y="1802100"/>
            <a:ext cx="11676402" cy="6606202"/>
          </a:xfrm>
          <a:custGeom>
            <a:avLst/>
            <a:gdLst/>
            <a:ahLst/>
            <a:cxnLst/>
            <a:rect l="l" t="t" r="r" b="b"/>
            <a:pathLst>
              <a:path w="11676402" h="6606202">
                <a:moveTo>
                  <a:pt x="0" y="0"/>
                </a:moveTo>
                <a:lnTo>
                  <a:pt x="11676402" y="0"/>
                </a:lnTo>
                <a:lnTo>
                  <a:pt x="11676402" y="6606202"/>
                </a:lnTo>
                <a:lnTo>
                  <a:pt x="0" y="6606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714825" y="2316175"/>
            <a:ext cx="10200150" cy="68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the problem?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Tasks nurses spend a lot of time sending negative test results to patients, which could be better used for delivering care to patients.</a:t>
            </a:r>
          </a:p>
          <a:p>
            <a:pPr algn="l">
              <a:lnSpc>
                <a:spcPts val="6480"/>
              </a:lnSpc>
            </a:pPr>
            <a:endParaRPr lang="en-US" sz="27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39"/>
              </a:lnSpc>
            </a:pPr>
            <a:r>
              <a:rPr lang="en-US" sz="27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this important?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Lead to increased employee burnout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patient care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Results not shared quickly</a:t>
            </a:r>
          </a:p>
          <a:p>
            <a:pPr marL="955040" lvl="1" indent="-477520" algn="l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Reduced level of patient care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4825" y="924325"/>
            <a:ext cx="8044350" cy="10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>
                <a:solidFill>
                  <a:srgbClr val="041E26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1655000" y="0"/>
            <a:ext cx="6666000" cy="10286998"/>
          </a:xfrm>
          <a:custGeom>
            <a:avLst/>
            <a:gdLst/>
            <a:ahLst/>
            <a:cxnLst/>
            <a:rect l="l" t="t" r="r" b="b"/>
            <a:pathLst>
              <a:path w="6666000" h="10286998">
                <a:moveTo>
                  <a:pt x="0" y="0"/>
                </a:moveTo>
                <a:lnTo>
                  <a:pt x="6666000" y="0"/>
                </a:lnTo>
                <a:lnTo>
                  <a:pt x="6666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790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897821">
            <a:off x="10105360" y="4624158"/>
            <a:ext cx="2233084" cy="3075284"/>
          </a:xfrm>
          <a:custGeom>
            <a:avLst/>
            <a:gdLst/>
            <a:ahLst/>
            <a:cxnLst/>
            <a:rect l="l" t="t" r="r" b="b"/>
            <a:pathLst>
              <a:path w="2233084" h="3075284">
                <a:moveTo>
                  <a:pt x="0" y="0"/>
                </a:moveTo>
                <a:lnTo>
                  <a:pt x="2233084" y="0"/>
                </a:lnTo>
                <a:lnTo>
                  <a:pt x="2233084" y="3075284"/>
                </a:lnTo>
                <a:lnTo>
                  <a:pt x="0" y="3075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7714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65950" y="8356550"/>
            <a:ext cx="1747750" cy="1513300"/>
          </a:xfrm>
          <a:custGeom>
            <a:avLst/>
            <a:gdLst/>
            <a:ahLst/>
            <a:cxnLst/>
            <a:rect l="l" t="t" r="r" b="b"/>
            <a:pathLst>
              <a:path w="1747750" h="1513300">
                <a:moveTo>
                  <a:pt x="0" y="0"/>
                </a:moveTo>
                <a:lnTo>
                  <a:pt x="1747750" y="0"/>
                </a:lnTo>
                <a:lnTo>
                  <a:pt x="1747750" y="1513300"/>
                </a:lnTo>
                <a:lnTo>
                  <a:pt x="0" y="151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867225" y="933850"/>
            <a:ext cx="16858350" cy="101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563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state: Texting a negative test result</a:t>
            </a:r>
          </a:p>
        </p:txBody>
      </p:sp>
      <p:sp>
        <p:nvSpPr>
          <p:cNvPr id="4" name="Freeform 4"/>
          <p:cNvSpPr/>
          <p:nvPr/>
        </p:nvSpPr>
        <p:spPr>
          <a:xfrm>
            <a:off x="457200" y="1956146"/>
            <a:ext cx="16097250" cy="7930756"/>
          </a:xfrm>
          <a:custGeom>
            <a:avLst/>
            <a:gdLst/>
            <a:ahLst/>
            <a:cxnLst/>
            <a:rect l="l" t="t" r="r" b="b"/>
            <a:pathLst>
              <a:path w="16097250" h="7930756">
                <a:moveTo>
                  <a:pt x="0" y="0"/>
                </a:moveTo>
                <a:lnTo>
                  <a:pt x="16097250" y="0"/>
                </a:lnTo>
                <a:lnTo>
                  <a:pt x="16097250" y="7930756"/>
                </a:lnTo>
                <a:lnTo>
                  <a:pt x="0" y="7930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" name="Group 5"/>
          <p:cNvGrpSpPr/>
          <p:nvPr/>
        </p:nvGrpSpPr>
        <p:grpSpPr>
          <a:xfrm>
            <a:off x="8801050" y="3942100"/>
            <a:ext cx="2568600" cy="1221600"/>
            <a:chOff x="0" y="0"/>
            <a:chExt cx="3424800" cy="1628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24809" cy="1628775"/>
            </a:xfrm>
            <a:custGeom>
              <a:avLst/>
              <a:gdLst/>
              <a:ahLst/>
              <a:cxnLst/>
              <a:rect l="l" t="t" r="r" b="b"/>
              <a:pathLst>
                <a:path w="3424809" h="1628775">
                  <a:moveTo>
                    <a:pt x="50800" y="0"/>
                  </a:moveTo>
                  <a:lnTo>
                    <a:pt x="3374009" y="0"/>
                  </a:lnTo>
                  <a:cubicBezTo>
                    <a:pt x="3402076" y="0"/>
                    <a:pt x="3424809" y="22733"/>
                    <a:pt x="3424809" y="50800"/>
                  </a:cubicBezTo>
                  <a:lnTo>
                    <a:pt x="3424809" y="1577975"/>
                  </a:lnTo>
                  <a:cubicBezTo>
                    <a:pt x="3424809" y="1606042"/>
                    <a:pt x="3402076" y="1628775"/>
                    <a:pt x="3374009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3374009" y="1527175"/>
                  </a:lnTo>
                  <a:lnTo>
                    <a:pt x="3374009" y="1577975"/>
                  </a:lnTo>
                  <a:lnTo>
                    <a:pt x="3323209" y="1577975"/>
                  </a:lnTo>
                  <a:lnTo>
                    <a:pt x="3323209" y="50800"/>
                  </a:lnTo>
                  <a:lnTo>
                    <a:pt x="3374009" y="50800"/>
                  </a:lnTo>
                  <a:lnTo>
                    <a:pt x="3374009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21650" y="8319650"/>
            <a:ext cx="2160600" cy="1221600"/>
            <a:chOff x="0" y="0"/>
            <a:chExt cx="2880800" cy="1628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80741" cy="1628775"/>
            </a:xfrm>
            <a:custGeom>
              <a:avLst/>
              <a:gdLst/>
              <a:ahLst/>
              <a:cxnLst/>
              <a:rect l="l" t="t" r="r" b="b"/>
              <a:pathLst>
                <a:path w="2880741" h="1628775">
                  <a:moveTo>
                    <a:pt x="50800" y="0"/>
                  </a:moveTo>
                  <a:lnTo>
                    <a:pt x="2829941" y="0"/>
                  </a:lnTo>
                  <a:cubicBezTo>
                    <a:pt x="2858008" y="0"/>
                    <a:pt x="2880741" y="22733"/>
                    <a:pt x="2880741" y="50800"/>
                  </a:cubicBezTo>
                  <a:lnTo>
                    <a:pt x="2880741" y="1577975"/>
                  </a:lnTo>
                  <a:cubicBezTo>
                    <a:pt x="2880741" y="1606042"/>
                    <a:pt x="2858008" y="1628775"/>
                    <a:pt x="2829941" y="1628775"/>
                  </a:cubicBezTo>
                  <a:lnTo>
                    <a:pt x="50800" y="1628775"/>
                  </a:lnTo>
                  <a:cubicBezTo>
                    <a:pt x="22733" y="1628775"/>
                    <a:pt x="0" y="1606042"/>
                    <a:pt x="0" y="1577975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moveTo>
                    <a:pt x="50800" y="101600"/>
                  </a:moveTo>
                  <a:lnTo>
                    <a:pt x="50800" y="50800"/>
                  </a:lnTo>
                  <a:lnTo>
                    <a:pt x="101600" y="50800"/>
                  </a:lnTo>
                  <a:lnTo>
                    <a:pt x="101600" y="1577975"/>
                  </a:lnTo>
                  <a:lnTo>
                    <a:pt x="50800" y="1577975"/>
                  </a:lnTo>
                  <a:lnTo>
                    <a:pt x="50800" y="1527175"/>
                  </a:lnTo>
                  <a:lnTo>
                    <a:pt x="2829941" y="1527175"/>
                  </a:lnTo>
                  <a:lnTo>
                    <a:pt x="2829941" y="1577975"/>
                  </a:lnTo>
                  <a:lnTo>
                    <a:pt x="2779141" y="1577975"/>
                  </a:lnTo>
                  <a:lnTo>
                    <a:pt x="2779141" y="50800"/>
                  </a:lnTo>
                  <a:lnTo>
                    <a:pt x="2829941" y="50800"/>
                  </a:lnTo>
                  <a:lnTo>
                    <a:pt x="2829941" y="101600"/>
                  </a:lnTo>
                  <a:lnTo>
                    <a:pt x="50800" y="1016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47" b="-12847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4717565"/>
            <a:ext cx="7597755" cy="6832027"/>
            <a:chOff x="0" y="0"/>
            <a:chExt cx="980973" cy="8821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0973" cy="882107"/>
            </a:xfrm>
            <a:custGeom>
              <a:avLst/>
              <a:gdLst/>
              <a:ahLst/>
              <a:cxnLst/>
              <a:rect l="l" t="t" r="r" b="b"/>
              <a:pathLst>
                <a:path w="980973" h="882107">
                  <a:moveTo>
                    <a:pt x="92854" y="0"/>
                  </a:moveTo>
                  <a:lnTo>
                    <a:pt x="888119" y="0"/>
                  </a:lnTo>
                  <a:cubicBezTo>
                    <a:pt x="912745" y="0"/>
                    <a:pt x="936363" y="9783"/>
                    <a:pt x="953777" y="27196"/>
                  </a:cubicBezTo>
                  <a:cubicBezTo>
                    <a:pt x="971190" y="44610"/>
                    <a:pt x="980973" y="68227"/>
                    <a:pt x="980973" y="92854"/>
                  </a:cubicBezTo>
                  <a:lnTo>
                    <a:pt x="980973" y="789253"/>
                  </a:lnTo>
                  <a:cubicBezTo>
                    <a:pt x="980973" y="840535"/>
                    <a:pt x="939401" y="882107"/>
                    <a:pt x="888119" y="882107"/>
                  </a:cubicBezTo>
                  <a:lnTo>
                    <a:pt x="92854" y="882107"/>
                  </a:lnTo>
                  <a:cubicBezTo>
                    <a:pt x="68227" y="882107"/>
                    <a:pt x="44610" y="872324"/>
                    <a:pt x="27196" y="854911"/>
                  </a:cubicBezTo>
                  <a:cubicBezTo>
                    <a:pt x="9783" y="837497"/>
                    <a:pt x="0" y="813880"/>
                    <a:pt x="0" y="789253"/>
                  </a:cubicBezTo>
                  <a:lnTo>
                    <a:pt x="0" y="92854"/>
                  </a:lnTo>
                  <a:cubicBezTo>
                    <a:pt x="0" y="41572"/>
                    <a:pt x="41572" y="0"/>
                    <a:pt x="92854" y="0"/>
                  </a:cubicBez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80973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47802" y="4812815"/>
            <a:ext cx="11573819" cy="6832027"/>
            <a:chOff x="0" y="0"/>
            <a:chExt cx="1494336" cy="8821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4336" cy="882107"/>
            </a:xfrm>
            <a:custGeom>
              <a:avLst/>
              <a:gdLst/>
              <a:ahLst/>
              <a:cxnLst/>
              <a:rect l="l" t="t" r="r" b="b"/>
              <a:pathLst>
                <a:path w="1494336" h="882107">
                  <a:moveTo>
                    <a:pt x="60955" y="0"/>
                  </a:moveTo>
                  <a:lnTo>
                    <a:pt x="1433382" y="0"/>
                  </a:lnTo>
                  <a:cubicBezTo>
                    <a:pt x="1467046" y="0"/>
                    <a:pt x="1494336" y="27290"/>
                    <a:pt x="1494336" y="60955"/>
                  </a:cubicBezTo>
                  <a:lnTo>
                    <a:pt x="1494336" y="821152"/>
                  </a:lnTo>
                  <a:cubicBezTo>
                    <a:pt x="1494336" y="837318"/>
                    <a:pt x="1487914" y="852822"/>
                    <a:pt x="1476483" y="864254"/>
                  </a:cubicBezTo>
                  <a:cubicBezTo>
                    <a:pt x="1465052" y="875685"/>
                    <a:pt x="1449548" y="882107"/>
                    <a:pt x="1433382" y="882107"/>
                  </a:cubicBezTo>
                  <a:lnTo>
                    <a:pt x="60955" y="882107"/>
                  </a:lnTo>
                  <a:cubicBezTo>
                    <a:pt x="44789" y="882107"/>
                    <a:pt x="29284" y="875685"/>
                    <a:pt x="17853" y="864254"/>
                  </a:cubicBezTo>
                  <a:cubicBezTo>
                    <a:pt x="6422" y="852822"/>
                    <a:pt x="0" y="837318"/>
                    <a:pt x="0" y="821152"/>
                  </a:cubicBezTo>
                  <a:lnTo>
                    <a:pt x="0" y="60955"/>
                  </a:lnTo>
                  <a:cubicBezTo>
                    <a:pt x="0" y="44789"/>
                    <a:pt x="6422" y="29284"/>
                    <a:pt x="17853" y="17853"/>
                  </a:cubicBezTo>
                  <a:cubicBezTo>
                    <a:pt x="29284" y="6422"/>
                    <a:pt x="44789" y="0"/>
                    <a:pt x="609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1494336" cy="882107"/>
            </a:xfrm>
            <a:prstGeom prst="rect">
              <a:avLst/>
            </a:prstGeom>
          </p:spPr>
          <p:txBody>
            <a:bodyPr lIns="224" tIns="224" rIns="224" bIns="224" rtlCol="0" anchor="ctr"/>
            <a:lstStyle/>
            <a:p>
              <a:pPr algn="ctr">
                <a:lnSpc>
                  <a:spcPts val="2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55933" y="6428833"/>
            <a:ext cx="5010252" cy="175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50, 736 visits </a:t>
            </a:r>
          </a:p>
          <a:p>
            <a:pPr algn="ctr">
              <a:lnSpc>
                <a:spcPts val="4592"/>
              </a:lnSpc>
            </a:pPr>
            <a:r>
              <a:rPr lang="en-US" sz="4174" dirty="0">
                <a:solidFill>
                  <a:srgbClr val="010101"/>
                </a:solidFill>
                <a:latin typeface="Garnett 2"/>
                <a:ea typeface="Garnett 2"/>
                <a:cs typeface="Garnett 2"/>
                <a:sym typeface="Garnett 2"/>
              </a:rPr>
              <a:t>12,246 individuals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036063" y="6064891"/>
            <a:ext cx="4993509" cy="216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3853" dirty="0">
                <a:solidFill>
                  <a:srgbClr val="FF8355"/>
                </a:solidFill>
                <a:latin typeface="Garnett 2"/>
                <a:ea typeface="Garnett 2"/>
                <a:cs typeface="Garnett 2"/>
                <a:sym typeface="Garnett 2"/>
              </a:rPr>
              <a:t>Cumulative data on sexual health visit from July 2022 to June 2024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425186" y="5333321"/>
            <a:ext cx="0" cy="3621197"/>
          </a:xfrm>
          <a:prstGeom prst="line">
            <a:avLst/>
          </a:prstGeom>
          <a:ln w="19050" cap="rnd">
            <a:solidFill>
              <a:srgbClr val="FF8355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090" r="-3076" b="-10345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6517401" y="1755412"/>
            <a:ext cx="11704220" cy="9851217"/>
            <a:chOff x="0" y="0"/>
            <a:chExt cx="15605627" cy="1313495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0130340" cy="12954350"/>
              <a:chOff x="0" y="0"/>
              <a:chExt cx="980973" cy="12544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80973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980973" h="1254436">
                    <a:moveTo>
                      <a:pt x="92854" y="0"/>
                    </a:moveTo>
                    <a:lnTo>
                      <a:pt x="888119" y="0"/>
                    </a:lnTo>
                    <a:cubicBezTo>
                      <a:pt x="912745" y="0"/>
                      <a:pt x="936363" y="9783"/>
                      <a:pt x="953777" y="27196"/>
                    </a:cubicBezTo>
                    <a:cubicBezTo>
                      <a:pt x="971190" y="44610"/>
                      <a:pt x="980973" y="68227"/>
                      <a:pt x="980973" y="92854"/>
                    </a:cubicBezTo>
                    <a:lnTo>
                      <a:pt x="980973" y="1161583"/>
                    </a:lnTo>
                    <a:cubicBezTo>
                      <a:pt x="980973" y="1186209"/>
                      <a:pt x="971190" y="1209827"/>
                      <a:pt x="953777" y="1227240"/>
                    </a:cubicBezTo>
                    <a:cubicBezTo>
                      <a:pt x="936363" y="1244653"/>
                      <a:pt x="912745" y="1254436"/>
                      <a:pt x="888119" y="1254436"/>
                    </a:cubicBezTo>
                    <a:lnTo>
                      <a:pt x="92854" y="1254436"/>
                    </a:lnTo>
                    <a:cubicBezTo>
                      <a:pt x="41572" y="1254436"/>
                      <a:pt x="0" y="1212864"/>
                      <a:pt x="0" y="1161583"/>
                    </a:cubicBezTo>
                    <a:lnTo>
                      <a:pt x="0" y="92854"/>
                    </a:lnTo>
                    <a:cubicBezTo>
                      <a:pt x="0" y="41572"/>
                      <a:pt x="41572" y="0"/>
                      <a:pt x="92854" y="0"/>
                    </a:cubicBezTo>
                    <a:close/>
                  </a:path>
                </a:pathLst>
              </a:custGeom>
              <a:solidFill>
                <a:srgbClr val="FF8355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980973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3868" y="180606"/>
              <a:ext cx="15431759" cy="12954350"/>
              <a:chOff x="0" y="0"/>
              <a:chExt cx="1494336" cy="125443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494336" cy="1254436"/>
              </a:xfrm>
              <a:custGeom>
                <a:avLst/>
                <a:gdLst/>
                <a:ahLst/>
                <a:cxnLst/>
                <a:rect l="l" t="t" r="r" b="b"/>
                <a:pathLst>
                  <a:path w="1494336" h="1254436">
                    <a:moveTo>
                      <a:pt x="60955" y="0"/>
                    </a:moveTo>
                    <a:lnTo>
                      <a:pt x="1433382" y="0"/>
                    </a:lnTo>
                    <a:cubicBezTo>
                      <a:pt x="1467046" y="0"/>
                      <a:pt x="1494336" y="27290"/>
                      <a:pt x="1494336" y="60955"/>
                    </a:cubicBezTo>
                    <a:lnTo>
                      <a:pt x="1494336" y="1193482"/>
                    </a:lnTo>
                    <a:cubicBezTo>
                      <a:pt x="1494336" y="1209648"/>
                      <a:pt x="1487914" y="1225152"/>
                      <a:pt x="1476483" y="1236583"/>
                    </a:cubicBezTo>
                    <a:cubicBezTo>
                      <a:pt x="1465052" y="1248014"/>
                      <a:pt x="1449548" y="1254436"/>
                      <a:pt x="1433382" y="1254436"/>
                    </a:cubicBezTo>
                    <a:lnTo>
                      <a:pt x="60955" y="1254436"/>
                    </a:lnTo>
                    <a:cubicBezTo>
                      <a:pt x="44789" y="1254436"/>
                      <a:pt x="29284" y="1248014"/>
                      <a:pt x="17853" y="1236583"/>
                    </a:cubicBezTo>
                    <a:cubicBezTo>
                      <a:pt x="6422" y="1225152"/>
                      <a:pt x="0" y="1209648"/>
                      <a:pt x="0" y="1193482"/>
                    </a:cubicBezTo>
                    <a:lnTo>
                      <a:pt x="0" y="60955"/>
                    </a:lnTo>
                    <a:cubicBezTo>
                      <a:pt x="0" y="44789"/>
                      <a:pt x="6422" y="29284"/>
                      <a:pt x="17853" y="17853"/>
                    </a:cubicBezTo>
                    <a:cubicBezTo>
                      <a:pt x="29284" y="6422"/>
                      <a:pt x="44789" y="0"/>
                      <a:pt x="6095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1494336" cy="1254436"/>
              </a:xfrm>
              <a:prstGeom prst="rect">
                <a:avLst/>
              </a:prstGeom>
            </p:spPr>
            <p:txBody>
              <a:bodyPr lIns="224" tIns="224" rIns="224" bIns="224" rtlCol="0" anchor="ctr"/>
              <a:lstStyle/>
              <a:p>
                <a:pPr algn="ctr">
                  <a:lnSpc>
                    <a:spcPts val="27"/>
                  </a:lnSpc>
                </a:pPr>
                <a:endParaRPr/>
              </a:p>
            </p:txBody>
          </p:sp>
        </p:grpSp>
      </p:grpSp>
      <p:sp>
        <p:nvSpPr>
          <p:cNvPr id="10" name="TextBox 10"/>
          <p:cNvSpPr txBox="1"/>
          <p:nvPr/>
        </p:nvSpPr>
        <p:spPr>
          <a:xfrm>
            <a:off x="7223761" y="2335063"/>
            <a:ext cx="3368057" cy="657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First vs Return</a:t>
            </a:r>
          </a:p>
          <a:p>
            <a:pPr algn="l">
              <a:lnSpc>
                <a:spcPts val="2562"/>
              </a:lnSpc>
            </a:pPr>
            <a:r>
              <a:rPr lang="en-US" sz="2329">
                <a:solidFill>
                  <a:srgbClr val="000000"/>
                </a:solidFill>
                <a:latin typeface="Garnett 1"/>
                <a:ea typeface="Garnett 1"/>
                <a:cs typeface="Garnett 1"/>
                <a:sym typeface="Garnett 1"/>
              </a:rPr>
              <a:t> July 2023 - June 2024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46" y="2007545"/>
            <a:ext cx="12160976" cy="648503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064265" y="7675956"/>
            <a:ext cx="3423254" cy="102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000000"/>
                </a:solidFill>
                <a:latin typeface="Garnett 3"/>
                <a:ea typeface="Garnett 3"/>
                <a:cs typeface="Garnett 3"/>
                <a:sym typeface="Garnett 3"/>
              </a:rPr>
              <a:t>04,725 </a:t>
            </a: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visits in 2022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27,025 visits in 2023</a:t>
            </a:r>
          </a:p>
          <a:p>
            <a:pPr algn="l">
              <a:lnSpc>
                <a:spcPts val="2729"/>
              </a:lnSpc>
            </a:pPr>
            <a:r>
              <a:rPr lang="en-US" sz="2481" dirty="0">
                <a:solidFill>
                  <a:srgbClr val="14180F"/>
                </a:solidFill>
                <a:latin typeface="Garnett 3"/>
                <a:ea typeface="Garnett 3"/>
                <a:cs typeface="Garnett 3"/>
                <a:sym typeface="Garnett 3"/>
              </a:rPr>
              <a:t>18,986 visits in 2024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034418" y="9532360"/>
            <a:ext cx="5827375" cy="343557"/>
            <a:chOff x="0" y="0"/>
            <a:chExt cx="7769833" cy="458076"/>
          </a:xfrm>
        </p:grpSpPr>
        <p:sp>
          <p:nvSpPr>
            <p:cNvPr id="14" name="Freeform 14"/>
            <p:cNvSpPr/>
            <p:nvPr/>
          </p:nvSpPr>
          <p:spPr>
            <a:xfrm>
              <a:off x="0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53695" y="1985"/>
              <a:ext cx="456091" cy="456091"/>
            </a:xfrm>
            <a:custGeom>
              <a:avLst/>
              <a:gdLst/>
              <a:ahLst/>
              <a:cxnLst/>
              <a:rect l="l" t="t" r="r" b="b"/>
              <a:pathLst>
                <a:path w="456091" h="456091">
                  <a:moveTo>
                    <a:pt x="0" y="0"/>
                  </a:moveTo>
                  <a:lnTo>
                    <a:pt x="456091" y="0"/>
                  </a:lnTo>
                  <a:lnTo>
                    <a:pt x="456091" y="456091"/>
                  </a:lnTo>
                  <a:lnTo>
                    <a:pt x="0" y="4560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78343" y="0"/>
              <a:ext cx="453101" cy="452534"/>
            </a:xfrm>
            <a:custGeom>
              <a:avLst/>
              <a:gdLst/>
              <a:ahLst/>
              <a:cxnLst/>
              <a:rect l="l" t="t" r="r" b="b"/>
              <a:pathLst>
                <a:path w="453101" h="452534">
                  <a:moveTo>
                    <a:pt x="0" y="0"/>
                  </a:moveTo>
                  <a:lnTo>
                    <a:pt x="453100" y="0"/>
                  </a:lnTo>
                  <a:lnTo>
                    <a:pt x="453100" y="452534"/>
                  </a:lnTo>
                  <a:lnTo>
                    <a:pt x="0" y="4525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28549" y="117340"/>
              <a:ext cx="6041285" cy="244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53"/>
                </a:lnSpc>
              </a:pPr>
              <a:r>
                <a:rPr lang="en-US" sz="1321">
                  <a:solidFill>
                    <a:srgbClr val="000000"/>
                  </a:solidFill>
                  <a:latin typeface="Garnett 1"/>
                  <a:ea typeface="Garnett 1"/>
                  <a:cs typeface="Garnett 1"/>
                  <a:sym typeface="Garnett 1"/>
                </a:rPr>
                <a:t>@myhqtoronto | hqtoronto.ca | hqtoronto.ca/donate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939168" y="8904234"/>
            <a:ext cx="2593650" cy="601159"/>
            <a:chOff x="0" y="0"/>
            <a:chExt cx="3458200" cy="801546"/>
          </a:xfrm>
        </p:grpSpPr>
        <p:sp>
          <p:nvSpPr>
            <p:cNvPr id="19" name="Freeform 19"/>
            <p:cNvSpPr/>
            <p:nvPr/>
          </p:nvSpPr>
          <p:spPr>
            <a:xfrm>
              <a:off x="691331" y="81040"/>
              <a:ext cx="686641" cy="686641"/>
            </a:xfrm>
            <a:custGeom>
              <a:avLst/>
              <a:gdLst/>
              <a:ahLst/>
              <a:cxnLst/>
              <a:rect l="l" t="t" r="r" b="b"/>
              <a:pathLst>
                <a:path w="686641" h="686641">
                  <a:moveTo>
                    <a:pt x="0" y="0"/>
                  </a:moveTo>
                  <a:lnTo>
                    <a:pt x="686641" y="0"/>
                  </a:lnTo>
                  <a:lnTo>
                    <a:pt x="686641" y="686641"/>
                  </a:lnTo>
                  <a:lnTo>
                    <a:pt x="0" y="686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72905" y="37209"/>
              <a:ext cx="764336" cy="764336"/>
            </a:xfrm>
            <a:custGeom>
              <a:avLst/>
              <a:gdLst/>
              <a:ahLst/>
              <a:cxnLst/>
              <a:rect l="l" t="t" r="r" b="b"/>
              <a:pathLst>
                <a:path w="764336" h="764336">
                  <a:moveTo>
                    <a:pt x="0" y="0"/>
                  </a:moveTo>
                  <a:lnTo>
                    <a:pt x="764337" y="0"/>
                  </a:lnTo>
                  <a:lnTo>
                    <a:pt x="764337" y="764337"/>
                  </a:lnTo>
                  <a:lnTo>
                    <a:pt x="0" y="764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82754" y="57077"/>
              <a:ext cx="696607" cy="696607"/>
            </a:xfrm>
            <a:custGeom>
              <a:avLst/>
              <a:gdLst/>
              <a:ahLst/>
              <a:cxnLst/>
              <a:rect l="l" t="t" r="r" b="b"/>
              <a:pathLst>
                <a:path w="696607" h="696607">
                  <a:moveTo>
                    <a:pt x="0" y="0"/>
                  </a:moveTo>
                  <a:lnTo>
                    <a:pt x="696607" y="0"/>
                  </a:lnTo>
                  <a:lnTo>
                    <a:pt x="696607" y="696607"/>
                  </a:lnTo>
                  <a:lnTo>
                    <a:pt x="0" y="696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39687" cy="739687"/>
            </a:xfrm>
            <a:custGeom>
              <a:avLst/>
              <a:gdLst/>
              <a:ahLst/>
              <a:cxnLst/>
              <a:rect l="l" t="t" r="r" b="b"/>
              <a:pathLst>
                <a:path w="739687" h="739687">
                  <a:moveTo>
                    <a:pt x="0" y="0"/>
                  </a:moveTo>
                  <a:lnTo>
                    <a:pt x="739687" y="0"/>
                  </a:lnTo>
                  <a:lnTo>
                    <a:pt x="739687" y="739687"/>
                  </a:lnTo>
                  <a:lnTo>
                    <a:pt x="0" y="73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789587" y="71074"/>
              <a:ext cx="668613" cy="668613"/>
            </a:xfrm>
            <a:custGeom>
              <a:avLst/>
              <a:gdLst/>
              <a:ahLst/>
              <a:cxnLst/>
              <a:rect l="l" t="t" r="r" b="b"/>
              <a:pathLst>
                <a:path w="668613" h="668613">
                  <a:moveTo>
                    <a:pt x="0" y="0"/>
                  </a:moveTo>
                  <a:lnTo>
                    <a:pt x="668613" y="0"/>
                  </a:lnTo>
                  <a:lnTo>
                    <a:pt x="668613" y="668613"/>
                  </a:lnTo>
                  <a:lnTo>
                    <a:pt x="0" y="668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4" name="Group 24"/>
          <p:cNvGrpSpPr/>
          <p:nvPr/>
        </p:nvGrpSpPr>
        <p:grpSpPr>
          <a:xfrm rot="-6658058">
            <a:off x="15823384" y="7388756"/>
            <a:ext cx="1755616" cy="5571388"/>
            <a:chOff x="0" y="0"/>
            <a:chExt cx="3130550" cy="99346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30550" cy="9934698"/>
            </a:xfrm>
            <a:custGeom>
              <a:avLst/>
              <a:gdLst/>
              <a:ahLst/>
              <a:cxnLst/>
              <a:rect l="l" t="t" r="r" b="b"/>
              <a:pathLst>
                <a:path w="3130550" h="9934698">
                  <a:moveTo>
                    <a:pt x="0" y="387350"/>
                  </a:moveTo>
                  <a:lnTo>
                    <a:pt x="0" y="9934698"/>
                  </a:lnTo>
                  <a:lnTo>
                    <a:pt x="3130550" y="9934698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FF8355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538304" y="8954518"/>
            <a:ext cx="1683317" cy="1499241"/>
          </a:xfrm>
          <a:custGeom>
            <a:avLst/>
            <a:gdLst/>
            <a:ahLst/>
            <a:cxnLst/>
            <a:rect l="l" t="t" r="r" b="b"/>
            <a:pathLst>
              <a:path w="1683317" h="1499241">
                <a:moveTo>
                  <a:pt x="0" y="0"/>
                </a:moveTo>
                <a:lnTo>
                  <a:pt x="1683317" y="0"/>
                </a:lnTo>
                <a:lnTo>
                  <a:pt x="1683317" y="1499241"/>
                </a:lnTo>
                <a:lnTo>
                  <a:pt x="0" y="14992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1260" r="-126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1CE4891D-B809-4A18-AD25-DEACDC92A384}"/>
    </a:ext>
  </a:extLst>
</a:theme>
</file>

<file path=ppt/theme/theme2.xml><?xml version="1.0" encoding="utf-8"?>
<a:theme xmlns:a="http://schemas.openxmlformats.org/drawingml/2006/main" name="HQ Master Style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H Board Meeting Slide Deck - Template" id="{27995A2A-6A1C-452F-B9CA-094F6C6DF8D7}" vid="{E409D2E0-6F60-4FC7-B9E5-54970B79202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772EC27B5073469A9CA9A6F9416FF5" ma:contentTypeVersion="14" ma:contentTypeDescription="Create a new document." ma:contentTypeScope="" ma:versionID="1699096cc71c64a14cb21255fa0a11e9">
  <xsd:schema xmlns:xsd="http://www.w3.org/2001/XMLSchema" xmlns:xs="http://www.w3.org/2001/XMLSchema" xmlns:p="http://schemas.microsoft.com/office/2006/metadata/properties" xmlns:ns2="b4c3558d-e36e-4dee-954c-a95aa8e49c6b" xmlns:ns3="8e946eac-32c4-407a-93df-311d070db452" targetNamespace="http://schemas.microsoft.com/office/2006/metadata/properties" ma:root="true" ma:fieldsID="ca48ab2c704431f293b3c49be3d25b96" ns2:_="" ns3:_="">
    <xsd:import namespace="b4c3558d-e36e-4dee-954c-a95aa8e49c6b"/>
    <xsd:import namespace="8e946eac-32c4-407a-93df-311d070db4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c3558d-e36e-4dee-954c-a95aa8e49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a42d38e-5575-4a6f-b55d-fb24f71491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946eac-32c4-407a-93df-311d070db45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2f82d4-4020-4d66-a46d-326a04f02358}" ma:internalName="TaxCatchAll" ma:showField="CatchAllData" ma:web="8e946eac-32c4-407a-93df-311d070db4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4B8A63-0B47-4B20-AC31-64123B73E1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3405F-5B7A-49D2-9395-1E19A8093A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c3558d-e36e-4dee-954c-a95aa8e49c6b"/>
    <ds:schemaRef ds:uri="8e946eac-32c4-407a-93df-311d070db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1532</Words>
  <Application>Microsoft Office PowerPoint</Application>
  <PresentationFormat>Custom</PresentationFormat>
  <Paragraphs>328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Calibri</vt:lpstr>
      <vt:lpstr>Garnett 3</vt:lpstr>
      <vt:lpstr>Montserrat Bold</vt:lpstr>
      <vt:lpstr>Poppins Bold</vt:lpstr>
      <vt:lpstr>Arimo</vt:lpstr>
      <vt:lpstr>Arial</vt:lpstr>
      <vt:lpstr>Poppins</vt:lpstr>
      <vt:lpstr>Garnett 1</vt:lpstr>
      <vt:lpstr>Garnett 2</vt:lpstr>
      <vt:lpstr>Office Theme</vt:lpstr>
      <vt:lpstr>HQ Master Style Slide</vt:lpstr>
      <vt:lpstr>PowerPoint Presentation</vt:lpstr>
      <vt:lpstr>PowerPoint Presentation</vt:lpstr>
      <vt:lpstr>Testing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new slide added</vt:lpstr>
      <vt:lpstr>Testing new slide added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Data Analyst</dc:creator>
  <cp:lastModifiedBy>Data Analyst</cp:lastModifiedBy>
  <cp:revision>1</cp:revision>
  <dcterms:created xsi:type="dcterms:W3CDTF">2024-10-02T21:10:16Z</dcterms:created>
  <dcterms:modified xsi:type="dcterms:W3CDTF">2024-10-07T19:52:51Z</dcterms:modified>
  <dc:identifier>DAGKFNpDbPg</dc:identifier>
</cp:coreProperties>
</file>